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34"/>
  </p:notesMasterIdLst>
  <p:handoutMasterIdLst>
    <p:handoutMasterId r:id="rId35"/>
  </p:handoutMasterIdLst>
  <p:sldIdLst>
    <p:sldId id="268" r:id="rId5"/>
    <p:sldId id="267" r:id="rId6"/>
    <p:sldId id="299" r:id="rId7"/>
    <p:sldId id="300" r:id="rId8"/>
    <p:sldId id="302" r:id="rId9"/>
    <p:sldId id="271" r:id="rId10"/>
    <p:sldId id="275" r:id="rId11"/>
    <p:sldId id="272" r:id="rId12"/>
    <p:sldId id="318" r:id="rId13"/>
    <p:sldId id="327" r:id="rId14"/>
    <p:sldId id="328" r:id="rId15"/>
    <p:sldId id="326" r:id="rId16"/>
    <p:sldId id="324" r:id="rId17"/>
    <p:sldId id="330" r:id="rId18"/>
    <p:sldId id="321" r:id="rId19"/>
    <p:sldId id="310" r:id="rId20"/>
    <p:sldId id="303" r:id="rId21"/>
    <p:sldId id="322" r:id="rId22"/>
    <p:sldId id="323" r:id="rId23"/>
    <p:sldId id="304" r:id="rId24"/>
    <p:sldId id="278" r:id="rId25"/>
    <p:sldId id="284" r:id="rId26"/>
    <p:sldId id="294" r:id="rId27"/>
    <p:sldId id="308" r:id="rId28"/>
    <p:sldId id="305" r:id="rId29"/>
    <p:sldId id="279" r:id="rId30"/>
    <p:sldId id="285" r:id="rId31"/>
    <p:sldId id="295" r:id="rId32"/>
    <p:sldId id="269" r:id="rId33"/>
  </p:sldIdLst>
  <p:sldSz cx="9144000" cy="5143500" type="screen16x9"/>
  <p:notesSz cx="6858000" cy="9144000"/>
  <p:defaultTextStyle>
    <a:defPPr>
      <a:defRPr lang="da-D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35" autoAdjust="0"/>
    <p:restoredTop sz="96807" autoAdjust="0"/>
  </p:normalViewPr>
  <p:slideViewPr>
    <p:cSldViewPr snapToGrid="0" snapToObjects="1" showGuides="1">
      <p:cViewPr varScale="1">
        <p:scale>
          <a:sx n="213" d="100"/>
          <a:sy n="213" d="100"/>
        </p:scale>
        <p:origin x="192" y="192"/>
      </p:cViewPr>
      <p:guideLst>
        <p:guide orient="horz" pos="17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BD6D45-6EE9-4945-BC5F-0D0A3C9016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58EF79-1A82-CF4A-B617-4B550B38E5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E6BEA-3EAF-184F-971B-CE59E0ED1E73}" type="datetimeFigureOut">
              <a:rPr lang="da-DK" smtClean="0"/>
              <a:t>12-10-2023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F72C9-7E5E-A14D-8DBA-B3B07F4662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20A54-F960-6241-A449-79CE1BE290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92CFE-3B7A-3B44-89D6-7B8AC0C65C9B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0755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ACAED-7BFE-974C-9513-70D0F3B3319B}" type="datetimeFigureOut">
              <a:rPr lang="da-DK" smtClean="0"/>
              <a:t>12-10-2023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C9B09-1343-A043-9921-A0566060D0AA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773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6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.sv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1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page - project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76DDED2-82DF-B842-B46F-9F947CAF8C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3891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Presentation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C779E-2811-B14E-9974-985F7B8F93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50937" y="964059"/>
            <a:ext cx="1323096" cy="232165"/>
          </a:xfrm>
          <a:solidFill>
            <a:schemeClr val="accent4"/>
          </a:solidFill>
        </p:spPr>
        <p:txBody>
          <a:bodyPr wrap="none" lIns="90000" tIns="54000" rIns="90000" bIns="54000" anchor="ctr" anchorCtr="0">
            <a:spAutoFit/>
          </a:bodyPr>
          <a:lstStyle>
            <a:lvl1pPr marL="0" indent="0" algn="l">
              <a:buFontTx/>
              <a:buNone/>
              <a:defRPr sz="800" b="1" cap="all" baseline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Name of client or logo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E85E9E-2EAB-7A41-8CF1-640C302204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0938" y="2668589"/>
            <a:ext cx="3421062" cy="226612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900" b="1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Project name here</a:t>
            </a:r>
          </a:p>
          <a:p>
            <a:pPr lvl="0"/>
            <a:endParaRPr lang="en-GB" noProof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1BDC018-947C-3848-B70A-1F9C77F155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49890" y="2872370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7915BC-B6D1-EE41-B47D-4759A6A3BDA5}"/>
              </a:ext>
            </a:extLst>
          </p:cNvPr>
          <p:cNvSpPr txBox="1"/>
          <p:nvPr userDrawn="1"/>
        </p:nvSpPr>
        <p:spPr>
          <a:xfrm>
            <a:off x="1150938" y="2872370"/>
            <a:ext cx="924997" cy="471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sz="800" b="1" noProof="0">
                <a:solidFill>
                  <a:schemeClr val="bg1"/>
                </a:solidFill>
              </a:rPr>
              <a:t>Date: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Version: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Author: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Contact: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D3DEA1A-1A0F-CC43-972E-39C36D6CCE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49890" y="2992881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version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DC78372-9D76-F74B-8706-DB4AFC8A05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49890" y="3113392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name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17D312C8-6AE9-C847-B7B8-CDF7E32B1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9890" y="3237077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xxx@netcompany.com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8C3E4B5-BBA3-9F47-ADEA-FF870EA90B3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0938" y="2420758"/>
            <a:ext cx="129600" cy="18000"/>
          </a:xfrm>
          <a:solidFill>
            <a:srgbClr val="E46053"/>
          </a:solid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97BFF3BF-506C-DF44-9146-4A56F7D7EF8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3565730"/>
            <a:ext cx="1162800" cy="154105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15" name="Tekstfelt 23">
            <a:extLst>
              <a:ext uri="{FF2B5EF4-FFF2-40B4-BE49-F238E27FC236}">
                <a16:creationId xmlns:a16="http://schemas.microsoft.com/office/drawing/2014/main" id="{60DAE731-C598-4CCA-AB5A-574D1D9771BF}"/>
              </a:ext>
            </a:extLst>
          </p:cNvPr>
          <p:cNvSpPr txBox="1"/>
          <p:nvPr userDrawn="1"/>
        </p:nvSpPr>
        <p:spPr>
          <a:xfrm>
            <a:off x="1182180" y="4748664"/>
            <a:ext cx="6779640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7938" algn="ctr"/>
            <a:r>
              <a:rPr lang="da-DK" sz="600" noProof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Copyright Netcompany</a:t>
            </a:r>
          </a:p>
        </p:txBody>
      </p:sp>
    </p:spTree>
    <p:extLst>
      <p:ext uri="{BB962C8B-B14F-4D97-AF65-F5344CB8AC3E}">
        <p14:creationId xmlns:p14="http://schemas.microsoft.com/office/powerpoint/2010/main" val="4045960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lin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649" y="1046672"/>
            <a:ext cx="3854053" cy="3566915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DA4D3B7-455C-4845-8F72-2E985F18316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83541" y="1046672"/>
            <a:ext cx="3820709" cy="3566915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E02A26-0D13-E442-8875-5F1DDD46D8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460075"/>
            <a:ext cx="8070601" cy="333555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79152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3D2A6F-6DE4-C141-AB3A-764E4AD09F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460075"/>
            <a:ext cx="8057195" cy="339306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79639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er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58506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ADD NAME OF SECTION BREAKER</a:t>
            </a:r>
            <a:br>
              <a:rPr lang="en-GB" noProof="0"/>
            </a:b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6110" y="2568971"/>
            <a:ext cx="6858000" cy="1241822"/>
          </a:xfrm>
        </p:spPr>
        <p:txBody>
          <a:bodyPr lIns="0" tIns="0" rIns="0" bIns="0" anchor="t" anchorCtr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edit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2A1315E3-5CDC-2347-8227-8B321E1CAC12}"/>
              </a:ext>
            </a:extLst>
          </p:cNvPr>
          <p:cNvSpPr txBox="1">
            <a:spLocks/>
          </p:cNvSpPr>
          <p:nvPr userDrawn="1"/>
        </p:nvSpPr>
        <p:spPr>
          <a:xfrm>
            <a:off x="1126110" y="2419200"/>
            <a:ext cx="129600" cy="18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E62944-0457-8D49-AB0B-8A0829E38638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pic>
        <p:nvPicPr>
          <p:cNvPr id="9" name="Graphic 7">
            <a:extLst>
              <a:ext uri="{FF2B5EF4-FFF2-40B4-BE49-F238E27FC236}">
                <a16:creationId xmlns:a16="http://schemas.microsoft.com/office/drawing/2014/main" id="{6370F895-0839-4A35-BA84-D74A0A7011F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0938" y="4788155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22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er - customise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4A35F901-1886-0D44-967D-CBC9ADBDF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2779"/>
            <a:ext cx="9144000" cy="51435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4A3DE6B0-84AB-9647-876A-F5DA928B242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26110" y="2420066"/>
            <a:ext cx="129600" cy="18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92587A19-7C1C-5C49-A4D9-4DB7F02126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58506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ADD NAME OF SECTION BREAKER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3FEEAD67-D3CB-0A40-89F1-EB325AFB53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26110" y="2568971"/>
            <a:ext cx="6858000" cy="1241822"/>
          </a:xfrm>
        </p:spPr>
        <p:txBody>
          <a:bodyPr lIns="0" tIns="0" rIns="0" bIns="0" anchor="t" anchorCtr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noProof="0" dirty="0"/>
              <a:t>Click to edit subtitle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10945C-2C14-5E4B-B957-67C4FEB5350B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E0D17B9-1D44-48DA-BCDA-B6E34BBAC6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4798800"/>
            <a:ext cx="777240" cy="10972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noProof="0" dirty="0"/>
              <a:t>0,28 cm</a:t>
            </a:r>
          </a:p>
        </p:txBody>
      </p:sp>
    </p:spTree>
    <p:extLst>
      <p:ext uri="{BB962C8B-B14F-4D97-AF65-F5344CB8AC3E}">
        <p14:creationId xmlns:p14="http://schemas.microsoft.com/office/powerpoint/2010/main" val="670485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image no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4A35F901-1886-0D44-967D-CBC9ADBDF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900"/>
            <a:ext cx="9144000" cy="5144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43B1556-87ED-CF4E-916D-085F92714FE3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DB59B64-E174-4720-A92A-401F3CC7B41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4798800"/>
            <a:ext cx="777240" cy="1097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noProof="0" dirty="0"/>
              <a:t>0,28 cm</a:t>
            </a:r>
          </a:p>
        </p:txBody>
      </p:sp>
    </p:spTree>
    <p:extLst>
      <p:ext uri="{BB962C8B-B14F-4D97-AF65-F5344CB8AC3E}">
        <p14:creationId xmlns:p14="http://schemas.microsoft.com/office/powerpoint/2010/main" val="1562612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image with whit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4A35F901-1886-0D44-967D-CBC9ADBDF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4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3810623" cy="1058506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ADD TEXT ON TOP OF IMAGE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5DFF17-E767-4F48-ABDE-25A5F0AE212C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4071846-041F-4683-898B-F79C0C844E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4798800"/>
            <a:ext cx="777240" cy="1097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noProof="0" dirty="0"/>
              <a:t>0,28 cm</a:t>
            </a:r>
          </a:p>
        </p:txBody>
      </p:sp>
    </p:spTree>
    <p:extLst>
      <p:ext uri="{BB962C8B-B14F-4D97-AF65-F5344CB8AC3E}">
        <p14:creationId xmlns:p14="http://schemas.microsoft.com/office/powerpoint/2010/main" val="2778396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image with dark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4A35F901-1886-0D44-967D-CBC9ADBDFD6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51444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3810623" cy="1058506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ADD TEXT ON TOP OF IMAGE</a:t>
            </a:r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C1B82323-145F-E647-A2E7-C7608BD00A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4798800"/>
            <a:ext cx="777240" cy="1097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0,28 cm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72030A-4015-8047-AC41-06474BD89AFD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7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7D860-AB02-0343-AD7F-DC678A61E430}"/>
              </a:ext>
            </a:extLst>
          </p:cNvPr>
          <p:cNvSpPr/>
          <p:nvPr userDrawn="1"/>
        </p:nvSpPr>
        <p:spPr>
          <a:xfrm>
            <a:off x="4572000" y="158750"/>
            <a:ext cx="4429125" cy="482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293941-513E-9349-BDBF-84A987154E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50" y="460075"/>
            <a:ext cx="3833564" cy="333555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DB0D81-F352-AE4F-A936-C3D8C4AE51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058174"/>
            <a:ext cx="3827463" cy="3566214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8CE0523-219C-4D46-9AB9-3FC871B1739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72563" y="1058174"/>
            <a:ext cx="3827463" cy="356621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9155C1-C59B-FC4C-804E-0F086BAC1732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860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7D860-AB02-0343-AD7F-DC678A61E430}"/>
              </a:ext>
            </a:extLst>
          </p:cNvPr>
          <p:cNvSpPr/>
          <p:nvPr userDrawn="1"/>
        </p:nvSpPr>
        <p:spPr>
          <a:xfrm>
            <a:off x="158401" y="158750"/>
            <a:ext cx="4413600" cy="482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293941-513E-9349-BDBF-84A987154E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2295" y="472325"/>
            <a:ext cx="3827214" cy="325562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DB0D81-F352-AE4F-A936-C3D8C4AE51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2045" y="1094174"/>
            <a:ext cx="3827463" cy="3530214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8CE0523-219C-4D46-9AB9-3FC871B1739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750" y="1094174"/>
            <a:ext cx="3631151" cy="353021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195FD2F-F8BE-7745-8EA6-D8C9A836D610}"/>
              </a:ext>
            </a:extLst>
          </p:cNvPr>
          <p:cNvSpPr txBox="1">
            <a:spLocks/>
          </p:cNvSpPr>
          <p:nvPr userDrawn="1"/>
        </p:nvSpPr>
        <p:spPr>
          <a:xfrm>
            <a:off x="4792045" y="943656"/>
            <a:ext cx="129600" cy="18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9315E2-0B57-CA45-BB71-980E7E842D1F}"/>
              </a:ext>
            </a:extLst>
          </p:cNvPr>
          <p:cNvSpPr txBox="1"/>
          <p:nvPr userDrawn="1"/>
        </p:nvSpPr>
        <p:spPr>
          <a:xfrm flipV="1">
            <a:off x="1078173" y="4640238"/>
            <a:ext cx="0" cy="45719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GB" sz="1600" noProof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70AA9-8E00-D64A-AC0F-6D76CF82CF63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  <p:pic>
        <p:nvPicPr>
          <p:cNvPr id="11" name="Graphic 7">
            <a:extLst>
              <a:ext uri="{FF2B5EF4-FFF2-40B4-BE49-F238E27FC236}">
                <a16:creationId xmlns:a16="http://schemas.microsoft.com/office/drawing/2014/main" id="{31C3B5A4-50DD-4DB4-A0DC-3EAD8D6DD35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9750" y="4788155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159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and quot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7D860-AB02-0343-AD7F-DC678A61E430}"/>
              </a:ext>
            </a:extLst>
          </p:cNvPr>
          <p:cNvSpPr/>
          <p:nvPr userDrawn="1"/>
        </p:nvSpPr>
        <p:spPr>
          <a:xfrm>
            <a:off x="4572000" y="158750"/>
            <a:ext cx="4429125" cy="482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5167DF-EFAC-764D-B6D0-1D978083656F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265894" y="2099634"/>
            <a:ext cx="3133320" cy="1786566"/>
          </a:xfr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tabLst>
                <a:tab pos="1862138" algn="l"/>
              </a:tabLst>
              <a:defRPr b="1" i="1">
                <a:solidFill>
                  <a:schemeClr val="accent4"/>
                </a:solidFill>
              </a:defRPr>
            </a:lvl1pPr>
            <a:lvl2pPr marL="3429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2pPr>
            <a:lvl3pPr marL="6858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3pPr>
            <a:lvl4pPr marL="10287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4pPr>
            <a:lvl5pPr marL="13716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1" name="Tekstfelt 1">
            <a:extLst>
              <a:ext uri="{FF2B5EF4-FFF2-40B4-BE49-F238E27FC236}">
                <a16:creationId xmlns:a16="http://schemas.microsoft.com/office/drawing/2014/main" id="{B3E61175-05F9-EF42-83BC-FDFD379CC0A2}"/>
              </a:ext>
            </a:extLst>
          </p:cNvPr>
          <p:cNvSpPr txBox="1"/>
          <p:nvPr userDrawn="1"/>
        </p:nvSpPr>
        <p:spPr>
          <a:xfrm>
            <a:off x="5151546" y="1556087"/>
            <a:ext cx="671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noProof="0">
                <a:solidFill>
                  <a:srgbClr val="E7675A"/>
                </a:solidFill>
              </a:rPr>
              <a:t>“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5FEAC2A-37DC-8941-95AF-394E4C4A74F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052423"/>
            <a:ext cx="3827463" cy="3571965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12737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2013050-2CD0-8C46-A175-8C8436CB80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50" y="465827"/>
            <a:ext cx="3833564" cy="339306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CE770B-255F-9C4C-8223-9478899CD8D4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3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CD9-D63F-1842-8593-95C16D32C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513362"/>
            <a:ext cx="8070601" cy="303272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E051934-3E34-F340-9D82-E177956508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649" y="1058174"/>
            <a:ext cx="8070601" cy="3566214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12737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163744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lumn and quot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7D860-AB02-0343-AD7F-DC678A61E430}"/>
              </a:ext>
            </a:extLst>
          </p:cNvPr>
          <p:cNvSpPr/>
          <p:nvPr userDrawn="1"/>
        </p:nvSpPr>
        <p:spPr>
          <a:xfrm>
            <a:off x="158401" y="158750"/>
            <a:ext cx="4413600" cy="482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293941-513E-9349-BDBF-84A987154E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2295" y="465826"/>
            <a:ext cx="3827214" cy="333555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DB0D81-F352-AE4F-A936-C3D8C4AE51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92045" y="1093427"/>
            <a:ext cx="3827463" cy="3542463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195FD2F-F8BE-7745-8EA6-D8C9A836D610}"/>
              </a:ext>
            </a:extLst>
          </p:cNvPr>
          <p:cNvSpPr txBox="1">
            <a:spLocks/>
          </p:cNvSpPr>
          <p:nvPr userDrawn="1"/>
        </p:nvSpPr>
        <p:spPr>
          <a:xfrm>
            <a:off x="4792295" y="945150"/>
            <a:ext cx="129600" cy="18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9315E2-0B57-CA45-BB71-980E7E842D1F}"/>
              </a:ext>
            </a:extLst>
          </p:cNvPr>
          <p:cNvSpPr txBox="1"/>
          <p:nvPr userDrawn="1"/>
        </p:nvSpPr>
        <p:spPr>
          <a:xfrm>
            <a:off x="1078173" y="4640239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GB" sz="1600" noProof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FE3F1EB-DBA1-9345-AEC9-2BC1225354BA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52295" y="2099634"/>
            <a:ext cx="3133320" cy="1786566"/>
          </a:xfr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tabLst>
                <a:tab pos="1862138" algn="l"/>
              </a:tabLst>
              <a:defRPr b="1" i="1">
                <a:solidFill>
                  <a:schemeClr val="accent4"/>
                </a:solidFill>
              </a:defRPr>
            </a:lvl1pPr>
            <a:lvl2pPr marL="3429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2pPr>
            <a:lvl3pPr marL="6858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3pPr>
            <a:lvl4pPr marL="10287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4pPr>
            <a:lvl5pPr marL="1371600" indent="0">
              <a:buClr>
                <a:schemeClr val="bg1"/>
              </a:buClr>
              <a:buFontTx/>
              <a:buNone/>
              <a:defRPr b="1" i="1">
                <a:solidFill>
                  <a:schemeClr val="accent4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5" name="Tekstfelt 1">
            <a:extLst>
              <a:ext uri="{FF2B5EF4-FFF2-40B4-BE49-F238E27FC236}">
                <a16:creationId xmlns:a16="http://schemas.microsoft.com/office/drawing/2014/main" id="{97ED7EAA-B35C-3242-B58B-B208B9657D5D}"/>
              </a:ext>
            </a:extLst>
          </p:cNvPr>
          <p:cNvSpPr txBox="1"/>
          <p:nvPr userDrawn="1"/>
        </p:nvSpPr>
        <p:spPr>
          <a:xfrm>
            <a:off x="737947" y="1556087"/>
            <a:ext cx="671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noProof="0">
                <a:solidFill>
                  <a:srgbClr val="E7675A"/>
                </a:solidFill>
              </a:rPr>
              <a:t>“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429CF3-6CBA-7A4C-BC25-3CCD11ED0BF5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  <p:pic>
        <p:nvPicPr>
          <p:cNvPr id="14" name="Graphic 7">
            <a:extLst>
              <a:ext uri="{FF2B5EF4-FFF2-40B4-BE49-F238E27FC236}">
                <a16:creationId xmlns:a16="http://schemas.microsoft.com/office/drawing/2014/main" id="{4ABFF0FF-574E-46EE-B057-BFD1C68FA5B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9750" y="4788155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3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20CFBCC-18CC-E746-A5BB-3C803850489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71999" y="158550"/>
            <a:ext cx="4429125" cy="48262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78F610-395C-AC4E-86CC-2E4BA2BB8A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50" y="460075"/>
            <a:ext cx="3833564" cy="350808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F576E1E-DA16-0F4C-9A6C-50B994F8A7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1052423"/>
            <a:ext cx="3827463" cy="3577716"/>
          </a:xfrm>
        </p:spPr>
        <p:txBody>
          <a:bodyPr/>
          <a:lstStyle>
            <a:lvl1pPr marL="0" indent="0">
              <a:buNone/>
              <a:defRPr/>
            </a:lvl1pPr>
            <a:lvl2pPr marL="312737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9B0BDF-A99D-6647-8F4C-8D3362DE10EC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40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D504DCFA-E593-0B45-B302-F0BE9348B2E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2875" y="158550"/>
            <a:ext cx="4429125" cy="48262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87650" y="1069676"/>
            <a:ext cx="3812511" cy="356621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tx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tx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tx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CB3F434-8BBE-E547-8109-F4364C1DA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87901" y="442823"/>
            <a:ext cx="3816350" cy="333554"/>
          </a:xfrm>
        </p:spPr>
        <p:txBody>
          <a:bodyPr/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3B3481-A035-1F49-AF08-06936BE81508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01A5A68D-04C4-4993-951C-36BBC3AA2B05}"/>
              </a:ext>
            </a:extLst>
          </p:cNvPr>
          <p:cNvSpPr txBox="1">
            <a:spLocks/>
          </p:cNvSpPr>
          <p:nvPr userDrawn="1"/>
        </p:nvSpPr>
        <p:spPr>
          <a:xfrm>
            <a:off x="4792295" y="945150"/>
            <a:ext cx="129600" cy="18000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24D11AAC-4FD7-4E92-9BA2-C0AF1C9BC17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50" y="4787062"/>
            <a:ext cx="777240" cy="10972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da-DK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7770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- front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D32EBE8-8426-D141-B961-7F1254C6F84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3891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ADD CASE TITLE ABOUT GOAL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4C793-A347-E241-8060-268BA5F17A4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26110" y="2583840"/>
            <a:ext cx="3421062" cy="53312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12737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GB" noProof="0"/>
              <a:t>Describe clients challenge and the wanted or delivered effects for their customers, users, business, infrastructure etc. To the point in max 3 lines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0484C613-7386-F14A-94C2-A85CE69C73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7" y="4798800"/>
            <a:ext cx="777240" cy="109728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D0C02521-8454-4C49-B25B-482883CFB5E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26110" y="2420758"/>
            <a:ext cx="129600" cy="18000"/>
          </a:xfr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5651CC1A-971B-8147-BA3C-54731C3A0A0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126110" y="1090724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 b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Place logo here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19A4E40-9E23-3146-B8B5-4117EBCABB60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03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-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D504DCFA-E593-0B45-B302-F0BE9348B2E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340249" cy="51435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>
                <a:sym typeface="Wingdings" panose="05000000000000000000" pitchFamily="2" charset="2"/>
              </a:defRPr>
            </a:lvl1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77C46C1-3D47-574B-A7FD-E386AEAF5F6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4798800"/>
            <a:ext cx="777240" cy="109728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0462B0F-0597-ED4B-88EB-D24FF9C8B2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555899" y="1395525"/>
            <a:ext cx="2473200" cy="32383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>
                <a:solidFill>
                  <a:schemeClr val="tx1"/>
                </a:solidFill>
              </a:defRPr>
            </a:lvl1pPr>
            <a:lvl2pPr marL="342900" indent="0">
              <a:buFontTx/>
              <a:buNone/>
              <a:defRPr sz="1000">
                <a:solidFill>
                  <a:schemeClr val="tx1"/>
                </a:solidFill>
              </a:defRPr>
            </a:lvl2pPr>
            <a:lvl3pPr marL="685800" indent="0">
              <a:buFontTx/>
              <a:buNone/>
              <a:defRPr sz="1000">
                <a:solidFill>
                  <a:schemeClr val="tx1"/>
                </a:solidFill>
              </a:defRPr>
            </a:lvl3pPr>
            <a:lvl4pPr marL="1028700" indent="0">
              <a:buFontTx/>
              <a:buNone/>
              <a:defRPr sz="1000">
                <a:solidFill>
                  <a:schemeClr val="tx1"/>
                </a:solidFill>
              </a:defRPr>
            </a:lvl4pPr>
            <a:lvl5pPr marL="1371600" indent="0"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2" name="object 27">
            <a:extLst>
              <a:ext uri="{FF2B5EF4-FFF2-40B4-BE49-F238E27FC236}">
                <a16:creationId xmlns:a16="http://schemas.microsoft.com/office/drawing/2014/main" id="{A285BBFB-66C5-A24D-8365-38DB96975650}"/>
              </a:ext>
            </a:extLst>
          </p:cNvPr>
          <p:cNvSpPr/>
          <p:nvPr userDrawn="1"/>
        </p:nvSpPr>
        <p:spPr>
          <a:xfrm>
            <a:off x="3556149" y="1227600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5">
                <a:moveTo>
                  <a:pt x="0" y="0"/>
                </a:moveTo>
                <a:lnTo>
                  <a:pt x="119773" y="0"/>
                </a:lnTo>
              </a:path>
            </a:pathLst>
          </a:custGeom>
          <a:ln w="20320">
            <a:solidFill>
              <a:schemeClr val="accent4"/>
            </a:solidFill>
          </a:ln>
        </p:spPr>
        <p:txBody>
          <a:bodyPr wrap="square" lIns="0" tIns="0" rIns="0" bIns="0" rtlCol="0"/>
          <a:lstStyle/>
          <a:p>
            <a:endParaRPr lang="en-GB" noProof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EE2DDCBD-9D5D-2E4F-85CF-A935CD682D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56149" y="158751"/>
            <a:ext cx="5048101" cy="924018"/>
          </a:xfrm>
        </p:spPr>
        <p:txBody>
          <a:bodyPr>
            <a:normAutofit/>
          </a:bodyPr>
          <a:lstStyle>
            <a:lvl1pPr>
              <a:lnSpc>
                <a:spcPts val="1500"/>
              </a:lnSpc>
              <a:defRPr sz="1400" cap="all" baseline="0"/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20FF6D-595E-6B4A-ACAE-8D216A9B2B19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32355" y="1395525"/>
            <a:ext cx="2473200" cy="3238388"/>
          </a:xfrm>
        </p:spPr>
        <p:txBody>
          <a:bodyPr>
            <a:normAutofit/>
          </a:bodyPr>
          <a:lstStyle>
            <a:lvl1pPr marL="92075" indent="-92075">
              <a:buFont typeface="Arial" panose="020B0604020202020204" pitchFamily="34" charset="0"/>
              <a:buChar char="•"/>
              <a:tabLst/>
              <a:defRPr sz="1000">
                <a:solidFill>
                  <a:schemeClr val="tx1"/>
                </a:solidFill>
              </a:defRPr>
            </a:lvl1pPr>
            <a:lvl2pPr marL="514350" indent="-171450"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2pPr>
            <a:lvl3pPr marL="857250" indent="-171450"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3pPr>
            <a:lvl4pPr marL="1200150" indent="-171450"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4pPr>
            <a:lvl5pPr marL="1543050" indent="-171450">
              <a:buFont typeface="Arial" panose="020B0604020202020204" pitchFamily="34" charset="0"/>
              <a:buChar char="•"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66A3B70-D4C4-6240-9F95-E6682082FA0D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539854" y="1395526"/>
            <a:ext cx="2473200" cy="103062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00" b="1" i="0" baseline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10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10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10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“Add statement about effects for business, society or customers”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68C7E1E-8EEE-D544-A8E5-30EA5009D314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tx1"/>
                </a:solidFill>
              </a:rPr>
              <a:pPr algn="r"/>
              <a:t>‹#›</a:t>
            </a:fld>
            <a:endParaRPr lang="en-GB" sz="800" noProof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89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1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BE232CD-F606-F242-AFC7-8477842FA3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7" y="94"/>
            <a:ext cx="9143665" cy="5143312"/>
          </a:xfrm>
          <a:prstGeom prst="rect">
            <a:avLst/>
          </a:prstGeom>
          <a:solidFill>
            <a:srgbClr val="0F2147"/>
          </a:solidFill>
        </p:spPr>
      </p:pic>
      <p:sp>
        <p:nvSpPr>
          <p:cNvPr id="10" name="object 5">
            <a:extLst>
              <a:ext uri="{FF2B5EF4-FFF2-40B4-BE49-F238E27FC236}">
                <a16:creationId xmlns:a16="http://schemas.microsoft.com/office/drawing/2014/main" id="{4E2C2F9B-0086-2E42-A7C8-42B6E5F818FB}"/>
              </a:ext>
            </a:extLst>
          </p:cNvPr>
          <p:cNvSpPr txBox="1"/>
          <p:nvPr userDrawn="1"/>
        </p:nvSpPr>
        <p:spPr>
          <a:xfrm>
            <a:off x="1146101" y="2867413"/>
            <a:ext cx="1060947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800" b="1" spc="-5" noProof="0" dirty="0">
                <a:solidFill>
                  <a:srgbClr val="FFFFFF"/>
                </a:solidFill>
                <a:latin typeface="+mn-lt"/>
                <a:cs typeface="Calibri"/>
              </a:rPr>
              <a:t>www.netcompany.com</a:t>
            </a:r>
            <a:endParaRPr lang="en-US" sz="800" noProof="0" dirty="0">
              <a:latin typeface="Calibri"/>
              <a:cs typeface="Calibri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8F0718DE-0C89-1D45-A3C2-9BF94FDF8A35}"/>
              </a:ext>
            </a:extLst>
          </p:cNvPr>
          <p:cNvSpPr txBox="1">
            <a:spLocks/>
          </p:cNvSpPr>
          <p:nvPr userDrawn="1"/>
        </p:nvSpPr>
        <p:spPr>
          <a:xfrm>
            <a:off x="1135635" y="2867413"/>
            <a:ext cx="1162801" cy="1957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200"/>
              </a:lnSpc>
            </a:pPr>
            <a:endParaRPr lang="en-US" sz="2200" b="0" noProof="0" dirty="0">
              <a:solidFill>
                <a:schemeClr val="accent4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2D710-7F6F-A243-85D0-A0F885154A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58875" y="3106235"/>
            <a:ext cx="2828925" cy="42727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1"/>
                </a:solidFill>
              </a:defRPr>
            </a:lvl1pPr>
            <a:lvl2pPr>
              <a:defRPr sz="800">
                <a:solidFill>
                  <a:schemeClr val="bg1"/>
                </a:solidFill>
              </a:defRPr>
            </a:lvl2pPr>
            <a:lvl3pPr>
              <a:defRPr sz="800">
                <a:solidFill>
                  <a:schemeClr val="bg1"/>
                </a:solidFill>
              </a:defRPr>
            </a:lvl3pPr>
            <a:lvl4pPr>
              <a:defRPr sz="800">
                <a:solidFill>
                  <a:schemeClr val="bg1"/>
                </a:solidFill>
              </a:defRPr>
            </a:lvl4pPr>
            <a:lvl5pPr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other relevant contact information</a:t>
            </a:r>
            <a:endParaRPr lang="da-DK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0769613-D6C1-8249-A193-08FA6FA35E48}"/>
              </a:ext>
            </a:extLst>
          </p:cNvPr>
          <p:cNvSpPr txBox="1">
            <a:spLocks/>
          </p:cNvSpPr>
          <p:nvPr userDrawn="1"/>
        </p:nvSpPr>
        <p:spPr>
          <a:xfrm>
            <a:off x="1150938" y="2711470"/>
            <a:ext cx="129600" cy="18000"/>
          </a:xfrm>
          <a:prstGeom prst="rect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.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FDFBDA76-DCE0-4E4C-9BB6-83212AC4243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0938" y="2304520"/>
            <a:ext cx="1890397" cy="26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263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82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with headline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CD9-D63F-1842-8593-95C16D32C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513362"/>
            <a:ext cx="8070601" cy="30327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title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9E051934-3E34-F340-9D82-E177956508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649" y="1058174"/>
            <a:ext cx="8070601" cy="356621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312737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pic>
        <p:nvPicPr>
          <p:cNvPr id="4" name="Graphic 7">
            <a:extLst>
              <a:ext uri="{FF2B5EF4-FFF2-40B4-BE49-F238E27FC236}">
                <a16:creationId xmlns:a16="http://schemas.microsoft.com/office/drawing/2014/main" id="{DC0B43A3-CBFB-4621-BCA7-A7FFCC3A79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9750" y="4788155"/>
            <a:ext cx="779169" cy="109728"/>
          </a:xfrm>
          <a:prstGeom prst="rect">
            <a:avLst/>
          </a:prstGeom>
        </p:spPr>
      </p:pic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E0EFD6DA-099A-4CBB-8EDC-35EA9F24B443}"/>
              </a:ext>
            </a:extLst>
          </p:cNvPr>
          <p:cNvSpPr txBox="1">
            <a:spLocks/>
          </p:cNvSpPr>
          <p:nvPr userDrawn="1"/>
        </p:nvSpPr>
        <p:spPr>
          <a:xfrm>
            <a:off x="539750" y="931551"/>
            <a:ext cx="129600" cy="18000"/>
          </a:xfrm>
          <a:prstGeom prst="rect">
            <a:avLst/>
          </a:pr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31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page - customise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76DDED2-82DF-B842-B46F-9F947CAF8CF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103891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Presentation 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C779E-2811-B14E-9974-985F7B8F93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50937" y="964059"/>
            <a:ext cx="1323096" cy="232165"/>
          </a:xfrm>
          <a:solidFill>
            <a:schemeClr val="accent4"/>
          </a:solidFill>
        </p:spPr>
        <p:txBody>
          <a:bodyPr wrap="none" lIns="90000" tIns="54000" rIns="90000" bIns="54000" anchor="ctr" anchorCtr="0">
            <a:spAutoFit/>
          </a:bodyPr>
          <a:lstStyle>
            <a:lvl1pPr marL="0" indent="0" algn="l">
              <a:buFontTx/>
              <a:buNone/>
              <a:defRPr sz="800" b="1" cap="all" baseline="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Name of client or logo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E85E9E-2EAB-7A41-8CF1-640C302204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0938" y="2668589"/>
            <a:ext cx="3421062" cy="226612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900" b="1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Project name here</a:t>
            </a:r>
          </a:p>
          <a:p>
            <a:pPr lvl="0"/>
            <a:endParaRPr lang="en-GB" noProof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1BDC018-947C-3848-B70A-1F9C77F155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49890" y="2872370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7915BC-B6D1-EE41-B47D-4759A6A3BDA5}"/>
              </a:ext>
            </a:extLst>
          </p:cNvPr>
          <p:cNvSpPr txBox="1"/>
          <p:nvPr userDrawn="1"/>
        </p:nvSpPr>
        <p:spPr>
          <a:xfrm>
            <a:off x="1150939" y="2872370"/>
            <a:ext cx="606526" cy="4710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GB" sz="800" b="1" noProof="0">
                <a:solidFill>
                  <a:schemeClr val="bg1"/>
                </a:solidFill>
              </a:rPr>
              <a:t>Date: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Version: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Author:</a:t>
            </a:r>
          </a:p>
          <a:p>
            <a:pPr algn="l"/>
            <a:r>
              <a:rPr lang="en-GB" sz="800" b="1" noProof="0">
                <a:solidFill>
                  <a:schemeClr val="bg1"/>
                </a:solidFill>
              </a:rPr>
              <a:t>Contact: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D3DEA1A-1A0F-CC43-972E-39C36D6CCE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49890" y="2992881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version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DC78372-9D76-F74B-8706-DB4AFC8A05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49890" y="3113392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Insert name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17D312C8-6AE9-C847-B7B8-CDF7E32B1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9890" y="3237077"/>
            <a:ext cx="3022109" cy="135178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342900" indent="0">
              <a:buFontTx/>
              <a:buNone/>
              <a:defRPr sz="800">
                <a:solidFill>
                  <a:schemeClr val="bg1"/>
                </a:solidFill>
              </a:defRPr>
            </a:lvl2pPr>
            <a:lvl3pPr marL="685800" indent="0">
              <a:buFontTx/>
              <a:buNone/>
              <a:defRPr sz="800">
                <a:solidFill>
                  <a:schemeClr val="bg1"/>
                </a:solidFill>
              </a:defRPr>
            </a:lvl3pPr>
            <a:lvl4pPr marL="1028700" indent="0">
              <a:buFontTx/>
              <a:buNone/>
              <a:defRPr sz="800">
                <a:solidFill>
                  <a:schemeClr val="bg1"/>
                </a:solidFill>
              </a:defRPr>
            </a:lvl4pPr>
            <a:lvl5pPr marL="1371600" indent="0">
              <a:buFontTx/>
              <a:buNone/>
              <a:defRPr sz="8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xxx@netcompany.com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8C3E4B5-BBA3-9F47-ADEA-FF870EA90B3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50938" y="2420758"/>
            <a:ext cx="129600" cy="180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C3F1E7D-7A50-C34B-8EBB-345E76A948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50935" y="3565730"/>
            <a:ext cx="1162800" cy="154105"/>
          </a:xfr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 bIns="7200">
            <a:normAutofit/>
          </a:bodyPr>
          <a:lstStyle>
            <a:lvl1pPr marL="0" indent="0">
              <a:buFontTx/>
              <a:buNone/>
              <a:defRPr sz="100">
                <a:solidFill>
                  <a:srgbClr val="FF0000"/>
                </a:solidFill>
              </a:defRPr>
            </a:lvl1pPr>
          </a:lstStyle>
          <a:p>
            <a:pPr lvl="0"/>
            <a:r>
              <a:rPr lang="en-GB" noProof="0"/>
              <a:t>.</a:t>
            </a:r>
          </a:p>
        </p:txBody>
      </p:sp>
      <p:sp>
        <p:nvSpPr>
          <p:cNvPr id="15" name="Tekstfelt 23">
            <a:extLst>
              <a:ext uri="{FF2B5EF4-FFF2-40B4-BE49-F238E27FC236}">
                <a16:creationId xmlns:a16="http://schemas.microsoft.com/office/drawing/2014/main" id="{44690FD8-8367-4DC7-BCE4-ECC6E75826C0}"/>
              </a:ext>
            </a:extLst>
          </p:cNvPr>
          <p:cNvSpPr txBox="1"/>
          <p:nvPr userDrawn="1"/>
        </p:nvSpPr>
        <p:spPr>
          <a:xfrm>
            <a:off x="1182180" y="4748664"/>
            <a:ext cx="6779640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7938" algn="ctr"/>
            <a:r>
              <a:rPr lang="da-DK" sz="600" noProof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© Copyright Netcompany</a:t>
            </a:r>
          </a:p>
        </p:txBody>
      </p:sp>
    </p:spTree>
    <p:extLst>
      <p:ext uri="{BB962C8B-B14F-4D97-AF65-F5344CB8AC3E}">
        <p14:creationId xmlns:p14="http://schemas.microsoft.com/office/powerpoint/2010/main" val="4086109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/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719FE9C-07C8-244B-A763-5D7AF1910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477329"/>
            <a:ext cx="8070601" cy="327804"/>
          </a:xfrm>
        </p:spPr>
        <p:txBody>
          <a:bodyPr/>
          <a:lstStyle/>
          <a:p>
            <a:r>
              <a:rPr lang="en-GB" noProof="0"/>
              <a:t>Add title or agenda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7F9A4EF-1E7A-6F4E-A242-3290FFD066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649" y="1052423"/>
            <a:ext cx="8070601" cy="3571965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</a:lstStyle>
          <a:p>
            <a:pPr marL="285750" marR="0" lvl="0" indent="-28575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63274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9B741123-51A8-422D-A9CA-E1EC4C9D63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1726" y="1071863"/>
            <a:ext cx="8064500" cy="3552525"/>
          </a:xfrm>
        </p:spPr>
        <p:txBody>
          <a:bodyPr/>
          <a:lstStyle>
            <a:lvl1pPr marL="171450" indent="-171450">
              <a:buFont typeface="System Font Regular"/>
              <a:buChar char="–"/>
              <a:defRPr baseline="0"/>
            </a:lvl1pPr>
            <a:lvl2pPr marL="447675" indent="-134938">
              <a:buFont typeface="System Font Regular"/>
              <a:buChar char="–"/>
              <a:defRPr baseline="0"/>
            </a:lvl2pPr>
            <a:lvl3pPr marL="857250" indent="-171450">
              <a:buFont typeface="System Font Regular"/>
              <a:buChar char="–"/>
              <a:defRPr baseline="0"/>
            </a:lvl3pPr>
            <a:lvl4pPr marL="1200150" indent="-171450">
              <a:buFont typeface="System Font Regular"/>
              <a:buChar char="–"/>
              <a:defRPr baseline="0"/>
            </a:lvl4pPr>
            <a:lvl5pPr marL="1543050" indent="-171450">
              <a:buFont typeface="System Font Regular"/>
              <a:buChar char="–"/>
              <a:defRPr baseline="0"/>
            </a:lvl5pPr>
          </a:lstStyle>
          <a:p>
            <a:pPr lvl="0"/>
            <a:r>
              <a:rPr lang="da-DK" noProof="0" dirty="0"/>
              <a:t>Insert text</a:t>
            </a:r>
          </a:p>
        </p:txBody>
      </p:sp>
      <p:cxnSp>
        <p:nvCxnSpPr>
          <p:cNvPr id="7" name="Lige forbindelse 11">
            <a:extLst>
              <a:ext uri="{FF2B5EF4-FFF2-40B4-BE49-F238E27FC236}">
                <a16:creationId xmlns:a16="http://schemas.microsoft.com/office/drawing/2014/main" id="{765F7841-EABC-4FA4-A812-C14B99BFA3AE}"/>
              </a:ext>
            </a:extLst>
          </p:cNvPr>
          <p:cNvCxnSpPr>
            <a:cxnSpLocks/>
          </p:cNvCxnSpPr>
          <p:nvPr userDrawn="1"/>
        </p:nvCxnSpPr>
        <p:spPr>
          <a:xfrm flipH="1">
            <a:off x="546349" y="1125940"/>
            <a:ext cx="0" cy="34984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4">
            <a:extLst>
              <a:ext uri="{FF2B5EF4-FFF2-40B4-BE49-F238E27FC236}">
                <a16:creationId xmlns:a16="http://schemas.microsoft.com/office/drawing/2014/main" id="{89D955AA-4D46-4C8E-89EE-79027BC9D2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49" y="477329"/>
            <a:ext cx="8070601" cy="327804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84893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shop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EB3A9E-020F-BF41-851C-2C2B5D96106F}"/>
              </a:ext>
            </a:extLst>
          </p:cNvPr>
          <p:cNvSpPr/>
          <p:nvPr userDrawn="1"/>
        </p:nvSpPr>
        <p:spPr>
          <a:xfrm>
            <a:off x="4572000" y="158750"/>
            <a:ext cx="4429125" cy="482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2C35FF43-6CEB-A24F-AD8E-2FF37122765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3650" y="1039416"/>
            <a:ext cx="3826634" cy="228600"/>
          </a:xfrm>
        </p:spPr>
        <p:txBody>
          <a:bodyPr/>
          <a:lstStyle>
            <a:lvl1pPr marL="0" indent="0">
              <a:buNone/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GB" noProof="0"/>
              <a:t>Agenda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6EBDD77-0BA0-D34A-804A-0EC92A9EE2F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778597" y="1385999"/>
            <a:ext cx="3826687" cy="1299803"/>
          </a:xfrm>
        </p:spPr>
        <p:txBody>
          <a:bodyPr>
            <a:noAutofit/>
          </a:bodyPr>
          <a:lstStyle>
            <a:lvl1pPr marL="0" indent="0">
              <a:buClr>
                <a:schemeClr val="bg1"/>
              </a:buClr>
              <a:buFontTx/>
              <a:buNone/>
              <a:tabLst>
                <a:tab pos="1862138" algn="l"/>
              </a:tabLst>
              <a:defRPr sz="1200">
                <a:solidFill>
                  <a:schemeClr val="bg1"/>
                </a:solidFill>
              </a:defRPr>
            </a:lvl1pPr>
            <a:lvl2pPr marL="312737" indent="0">
              <a:buClr>
                <a:schemeClr val="bg1"/>
              </a:buClr>
              <a:buFontTx/>
              <a:buNone/>
              <a:defRPr sz="1200">
                <a:solidFill>
                  <a:schemeClr val="bg1"/>
                </a:solidFill>
              </a:defRPr>
            </a:lvl2pPr>
            <a:lvl3pPr marL="685800" indent="0">
              <a:buClr>
                <a:schemeClr val="bg1"/>
              </a:buClr>
              <a:buFontTx/>
              <a:buNone/>
              <a:defRPr sz="1200">
                <a:solidFill>
                  <a:schemeClr val="bg1"/>
                </a:solidFill>
              </a:defRPr>
            </a:lvl3pPr>
            <a:lvl4pPr marL="1028700" indent="0">
              <a:buClr>
                <a:schemeClr val="bg1"/>
              </a:buClr>
              <a:buFontTx/>
              <a:buNone/>
              <a:defRPr sz="1200">
                <a:solidFill>
                  <a:schemeClr val="bg1"/>
                </a:solidFill>
              </a:defRPr>
            </a:lvl4pPr>
            <a:lvl5pPr marL="1371600" indent="0">
              <a:buClr>
                <a:schemeClr val="bg1"/>
              </a:buClr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34745526-66DF-844C-A035-8973B06533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83541" y="1039416"/>
            <a:ext cx="3840863" cy="2286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GB" noProof="0"/>
              <a:t>Add workshop goal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4AC0F6B-FC54-F64D-A9C4-3AD1B08416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83541" y="559824"/>
            <a:ext cx="3840863" cy="228600"/>
          </a:xfrm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GB" noProof="0"/>
              <a:t>Date and time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863A529-EF68-A341-AEC0-AA9ACCD980BD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778597" y="3150368"/>
            <a:ext cx="3826687" cy="1474019"/>
          </a:xfrm>
        </p:spPr>
        <p:txBody>
          <a:bodyPr numCol="2" spcCol="72000">
            <a:normAutofit/>
          </a:bodyPr>
          <a:lstStyle>
            <a:lvl1pPr marL="0" indent="0">
              <a:spcBef>
                <a:spcPts val="0"/>
              </a:spcBef>
              <a:buClr>
                <a:schemeClr val="bg1"/>
              </a:buClr>
              <a:buFontTx/>
              <a:buNone/>
              <a:tabLst>
                <a:tab pos="1862138" algn="l"/>
              </a:tabLst>
              <a:defRPr sz="1200">
                <a:solidFill>
                  <a:schemeClr val="bg1"/>
                </a:solidFill>
              </a:defRPr>
            </a:lvl1pPr>
            <a:lvl2pPr marL="312737" indent="0">
              <a:buClr>
                <a:schemeClr val="bg1"/>
              </a:buClr>
              <a:buFontTx/>
              <a:buNone/>
              <a:defRPr sz="1400">
                <a:solidFill>
                  <a:schemeClr val="bg1"/>
                </a:solidFill>
              </a:defRPr>
            </a:lvl2pPr>
            <a:lvl3pPr marL="685800" indent="0">
              <a:buClr>
                <a:schemeClr val="bg1"/>
              </a:buClr>
              <a:buFontTx/>
              <a:buNone/>
              <a:defRPr sz="1400">
                <a:solidFill>
                  <a:schemeClr val="bg1"/>
                </a:solidFill>
              </a:defRPr>
            </a:lvl3pPr>
            <a:lvl4pPr marL="1028700" indent="0">
              <a:buClr>
                <a:schemeClr val="bg1"/>
              </a:buClr>
              <a:buFontTx/>
              <a:buNone/>
              <a:defRPr sz="1400">
                <a:solidFill>
                  <a:schemeClr val="bg1"/>
                </a:solidFill>
              </a:defRPr>
            </a:lvl4pPr>
            <a:lvl5pPr marL="1371600" indent="0">
              <a:buClr>
                <a:schemeClr val="bg1"/>
              </a:buClr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DC9C7C7-9B9A-5246-B60D-6FF76ECD510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83541" y="2803785"/>
            <a:ext cx="3840863" cy="228600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GB" noProof="0"/>
              <a:t>Add participants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DBDFA3-8BCC-F34E-93D6-FB94E0983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650" y="471577"/>
            <a:ext cx="3832788" cy="327804"/>
          </a:xfrm>
        </p:spPr>
        <p:txBody>
          <a:bodyPr/>
          <a:lstStyle/>
          <a:p>
            <a:r>
              <a:rPr lang="en-GB" noProof="0"/>
              <a:t>Add workshop title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0C3A28F9-C656-7744-92AF-202E2546916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3650" y="1386000"/>
            <a:ext cx="3832787" cy="3238387"/>
          </a:xfrm>
        </p:spPr>
        <p:txBody>
          <a:bodyPr/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0F3174-4EB7-FF42-A757-1477CE8408EF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339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4D9AC15-4AB9-9343-BA26-FC911F3FDE7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3135499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accent4"/>
                </a:solidFill>
              </a:defRPr>
            </a:lvl1pPr>
          </a:lstStyle>
          <a:p>
            <a:r>
              <a:rPr lang="en-GB" noProof="0"/>
              <a:t>Conclusion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C9CB07-78E4-DF47-ADAA-770BADDC00D1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>
                <a:solidFill>
                  <a:schemeClr val="bg1"/>
                </a:solidFill>
              </a:rPr>
              <a:pPr algn="r"/>
              <a:t>‹#›</a:t>
            </a:fld>
            <a:endParaRPr lang="en-GB" sz="800" noProof="0">
              <a:solidFill>
                <a:schemeClr val="bg1"/>
              </a:solidFill>
            </a:endParaRPr>
          </a:p>
        </p:txBody>
      </p:sp>
      <p:pic>
        <p:nvPicPr>
          <p:cNvPr id="6" name="Graphic 7">
            <a:extLst>
              <a:ext uri="{FF2B5EF4-FFF2-40B4-BE49-F238E27FC236}">
                <a16:creationId xmlns:a16="http://schemas.microsoft.com/office/drawing/2014/main" id="{A415BD9B-2F86-44DB-82F0-796129FD85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0938" y="4788155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065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6110" y="1335600"/>
            <a:ext cx="5039797" cy="3135499"/>
          </a:xfrm>
        </p:spPr>
        <p:txBody>
          <a:bodyPr lIns="0" tIns="0" rIns="0" bIns="0" anchor="t" anchorCtr="0">
            <a:normAutofit/>
          </a:bodyPr>
          <a:lstStyle>
            <a:lvl1pPr algn="l">
              <a:lnSpc>
                <a:spcPts val="4000"/>
              </a:lnSpc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Conclusion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5ED56F-8F37-D949-BB31-B03884069A65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/>
              <a:pPr algn="r"/>
              <a:t>‹#›</a:t>
            </a:fld>
            <a:endParaRPr lang="en-GB" sz="800" noProof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0DA7879-3AB5-43C5-8D40-AE4D6D9515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0938" y="4788157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581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4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649" y="519113"/>
            <a:ext cx="8070601" cy="294532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 noProof="0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649" y="1063255"/>
            <a:ext cx="8064498" cy="355284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4BD53941-A3E4-3748-8EC9-CCB59BD453DC}"/>
              </a:ext>
            </a:extLst>
          </p:cNvPr>
          <p:cNvSpPr txBox="1">
            <a:spLocks/>
          </p:cNvSpPr>
          <p:nvPr userDrawn="1"/>
        </p:nvSpPr>
        <p:spPr>
          <a:xfrm>
            <a:off x="533649" y="928061"/>
            <a:ext cx="129600" cy="18000"/>
          </a:xfrm>
          <a:prstGeom prst="rect">
            <a:avLst/>
          </a:pr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a:blipFill>
        </p:spPr>
        <p:txBody>
          <a:bodyPr bIns="7200">
            <a:normAutofit fontScale="25000" lnSpcReduction="2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tx1"/>
              </a:buClr>
              <a:buFontTx/>
              <a:buNone/>
              <a:defRPr sz="1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447675" indent="-134938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noProof="0"/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AEAFE48-E092-0541-90A9-7A19F42A2DFC}"/>
              </a:ext>
            </a:extLst>
          </p:cNvPr>
          <p:cNvSpPr txBox="1"/>
          <p:nvPr userDrawn="1"/>
        </p:nvSpPr>
        <p:spPr>
          <a:xfrm>
            <a:off x="8067369" y="4788155"/>
            <a:ext cx="536881" cy="1965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fld id="{59836263-BA1D-3449-85A4-C83D0CFDFF94}" type="slidenum">
              <a:rPr lang="en-GB" sz="800" noProof="0" smtClean="0"/>
              <a:pPr algn="r"/>
              <a:t>‹#›</a:t>
            </a:fld>
            <a:endParaRPr lang="en-GB" sz="800" noProof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3D0037D-EE45-41AD-8D3B-B6FE11EFED12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rcRect/>
          <a:stretch/>
        </p:blipFill>
        <p:spPr>
          <a:xfrm>
            <a:off x="539750" y="4786466"/>
            <a:ext cx="779169" cy="10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6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715" r:id="rId3"/>
    <p:sldLayoutId id="2147483704" r:id="rId4"/>
    <p:sldLayoutId id="2147483662" r:id="rId5"/>
    <p:sldLayoutId id="2147483716" r:id="rId6"/>
    <p:sldLayoutId id="2147483692" r:id="rId7"/>
    <p:sldLayoutId id="2147483681" r:id="rId8"/>
    <p:sldLayoutId id="2147483682" r:id="rId9"/>
    <p:sldLayoutId id="2147483674" r:id="rId10"/>
    <p:sldLayoutId id="2147483675" r:id="rId11"/>
    <p:sldLayoutId id="2147483676" r:id="rId12"/>
    <p:sldLayoutId id="2147483706" r:id="rId13"/>
    <p:sldLayoutId id="2147483708" r:id="rId14"/>
    <p:sldLayoutId id="2147483709" r:id="rId15"/>
    <p:sldLayoutId id="2147483710" r:id="rId16"/>
    <p:sldLayoutId id="2147483673" r:id="rId17"/>
    <p:sldLayoutId id="2147483711" r:id="rId18"/>
    <p:sldLayoutId id="2147483678" r:id="rId19"/>
    <p:sldLayoutId id="2147483712" r:id="rId20"/>
    <p:sldLayoutId id="2147483683" r:id="rId21"/>
    <p:sldLayoutId id="2147483684" r:id="rId22"/>
    <p:sldLayoutId id="2147483697" r:id="rId23"/>
    <p:sldLayoutId id="2147483713" r:id="rId24"/>
    <p:sldLayoutId id="2147483714" r:id="rId25"/>
    <p:sldLayoutId id="2147483694" r:id="rId26"/>
  </p:sldLayoutIdLst>
  <p:hf sldNum="0" hdr="0" ftr="0" dt="0"/>
  <p:txStyles>
    <p:titleStyle>
      <a:lvl1pPr algn="l" defTabSz="685800" rtl="0" eaLnBrk="1" latinLnBrk="0" hangingPunct="1">
        <a:lnSpc>
          <a:spcPts val="23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685800" rtl="0" eaLnBrk="1" latinLnBrk="0" hangingPunct="1">
        <a:lnSpc>
          <a:spcPct val="10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34938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orient="horz" pos="327" userDrawn="1">
          <p15:clr>
            <a:srgbClr val="F26B43"/>
          </p15:clr>
        </p15:guide>
        <p15:guide id="3" pos="5420" userDrawn="1">
          <p15:clr>
            <a:srgbClr val="F26B43"/>
          </p15:clr>
        </p15:guide>
        <p15:guide id="4" orient="horz" pos="2913" userDrawn="1">
          <p15:clr>
            <a:srgbClr val="F26B43"/>
          </p15:clr>
        </p15:guide>
        <p15:guide id="5" orient="horz" pos="100" userDrawn="1">
          <p15:clr>
            <a:srgbClr val="F26B43"/>
          </p15:clr>
        </p15:guide>
        <p15:guide id="6" pos="5670" userDrawn="1">
          <p15:clr>
            <a:srgbClr val="F26B43"/>
          </p15:clr>
        </p15:guide>
        <p15:guide id="7" orient="horz" pos="3140" userDrawn="1">
          <p15:clr>
            <a:srgbClr val="F26B43"/>
          </p15:clr>
        </p15:guide>
        <p15:guide id="8" pos="90" userDrawn="1">
          <p15:clr>
            <a:srgbClr val="F26B43"/>
          </p15:clr>
        </p15:guide>
        <p15:guide id="9" pos="2880" userDrawn="1">
          <p15:clr>
            <a:srgbClr val="F26B43"/>
          </p15:clr>
        </p15:guide>
        <p15:guide id="10" orient="horz" pos="3072" userDrawn="1">
          <p15:clr>
            <a:srgbClr val="F26B43"/>
          </p15:clr>
        </p15:guide>
        <p15:guide id="11" orient="horz" pos="8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859AF0-8578-4A3F-9225-4185D0EAA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110" y="1335600"/>
            <a:ext cx="5557078" cy="1038912"/>
          </a:xfrm>
        </p:spPr>
        <p:txBody>
          <a:bodyPr/>
          <a:lstStyle/>
          <a:p>
            <a:r>
              <a:rPr lang="en-GB" noProof="0" dirty="0"/>
              <a:t>Moderne </a:t>
            </a:r>
            <a:r>
              <a:rPr lang="en-GB" noProof="0"/>
              <a:t>Filudtræk</a:t>
            </a:r>
            <a:endParaRPr lang="en-GB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919DA-C05D-4D6E-93E0-B7EB2412AF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0937" y="964059"/>
            <a:ext cx="367706" cy="232165"/>
          </a:xfrm>
        </p:spPr>
        <p:txBody>
          <a:bodyPr/>
          <a:lstStyle/>
          <a:p>
            <a:r>
              <a:rPr lang="en-US" dirty="0" err="1"/>
              <a:t>Sdfi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69311F8-A1A7-4DC9-BD13-2D71DB6D94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Modernisering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Datafordeleren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D3D8B26-06E9-4C13-B78C-71A1385A04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12-10-2023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42F8BBF-E671-448B-B075-A247DA58E80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1.0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E37A0B7-C50B-44FD-AB47-59DF58765F6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August Clement Leve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8E3E49D-0858-4973-9DBB-42775FD7003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aucl@netcompany.com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125D84E-950D-4E00-9AC1-FC438AEB4A7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5F5B4B5-477D-4E94-9B40-3BAB12E915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04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928DD-D6EB-FD36-2556-043B55D69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Moderne Filudtræk – Prægenererede filudtræk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0AEF1-B2AF-1EC8-9944-66BF719DFA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Prægenererede filudtræk er filudtræk der genereres af registrene og leveres til Datafordeleren</a:t>
            </a:r>
          </a:p>
          <a:p>
            <a:endParaRPr lang="da-DK" dirty="0"/>
          </a:p>
          <a:p>
            <a:r>
              <a:rPr lang="da-DK" dirty="0"/>
              <a:t>Inkluderer også rasterdata</a:t>
            </a:r>
          </a:p>
          <a:p>
            <a:endParaRPr lang="da-DK" dirty="0"/>
          </a:p>
          <a:p>
            <a:r>
              <a:rPr lang="da-DK" dirty="0"/>
              <a:t>Forbliver urørt af Datafordeleren</a:t>
            </a:r>
          </a:p>
          <a:p>
            <a:endParaRPr lang="da-DK" dirty="0"/>
          </a:p>
          <a:p>
            <a:r>
              <a:rPr lang="da-DK" dirty="0"/>
              <a:t>Ligger tilgængelige på en FTP-server</a:t>
            </a:r>
          </a:p>
        </p:txBody>
      </p:sp>
    </p:spTree>
    <p:extLst>
      <p:ext uri="{BB962C8B-B14F-4D97-AF65-F5344CB8AC3E}">
        <p14:creationId xmlns:p14="http://schemas.microsoft.com/office/powerpoint/2010/main" val="3828999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8633-F5DB-3DA9-9B44-605F89AEF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Moderne Filudtræk – Prædefinerede filudtræk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8A8AB-2AC1-2C25-57EB-53B1710C1D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Skal dække de oftest anvendte udtræk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Defineres af Datafordeleren på baggrund af registrenes datamodeller</a:t>
            </a:r>
          </a:p>
          <a:p>
            <a:pPr lvl="1"/>
            <a:r>
              <a:rPr lang="da-DK" dirty="0"/>
              <a:t>Der oprettes et total- og deltaudtræk per tabel per register</a:t>
            </a:r>
          </a:p>
          <a:p>
            <a:pPr lvl="1"/>
            <a:r>
              <a:rPr lang="da-DK" dirty="0"/>
              <a:t>Der vil være udtræk med aktuelle data og historiske data</a:t>
            </a:r>
          </a:p>
          <a:p>
            <a:pPr lvl="1"/>
            <a:endParaRPr lang="da-DK" dirty="0"/>
          </a:p>
          <a:p>
            <a:r>
              <a:rPr lang="da-DK" dirty="0"/>
              <a:t>Der genereres nye total- og deltaudtræk i bestemte tidsintervaller</a:t>
            </a:r>
          </a:p>
          <a:p>
            <a:pPr lvl="1"/>
            <a:endParaRPr lang="da-DK" dirty="0"/>
          </a:p>
          <a:p>
            <a:r>
              <a:rPr lang="da-DK" dirty="0"/>
              <a:t>Filudtrækkene gøres tilgængelige på en FTP-server</a:t>
            </a:r>
          </a:p>
          <a:p>
            <a:pPr lvl="1"/>
            <a:r>
              <a:rPr lang="da-DK" dirty="0"/>
              <a:t>Skal filerne kunne hentes via HTTPS?</a:t>
            </a:r>
          </a:p>
          <a:p>
            <a:endParaRPr lang="da-DK" dirty="0"/>
          </a:p>
          <a:p>
            <a:r>
              <a:rPr lang="da-DK" dirty="0"/>
              <a:t>Der bliver oprettet flere nye prædefinerede filudtræk som følge af udfasningen af abonnementer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58686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456E2-BC0E-80BB-5E27-14D2C5908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 på genereringsfrekvens og opbevaring af filudtræk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A02B47F-E53F-C213-2EC9-9518A5086E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268277"/>
              </p:ext>
            </p:extLst>
          </p:nvPr>
        </p:nvGraphicFramePr>
        <p:xfrm>
          <a:off x="793376" y="1318826"/>
          <a:ext cx="713694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235">
                  <a:extLst>
                    <a:ext uri="{9D8B030D-6E8A-4147-A177-3AD203B41FA5}">
                      <a16:colId xmlns:a16="http://schemas.microsoft.com/office/drawing/2014/main" val="4228246805"/>
                    </a:ext>
                  </a:extLst>
                </a:gridCol>
                <a:gridCol w="1280235">
                  <a:extLst>
                    <a:ext uri="{9D8B030D-6E8A-4147-A177-3AD203B41FA5}">
                      <a16:colId xmlns:a16="http://schemas.microsoft.com/office/drawing/2014/main" val="2663340583"/>
                    </a:ext>
                  </a:extLst>
                </a:gridCol>
                <a:gridCol w="1280235">
                  <a:extLst>
                    <a:ext uri="{9D8B030D-6E8A-4147-A177-3AD203B41FA5}">
                      <a16:colId xmlns:a16="http://schemas.microsoft.com/office/drawing/2014/main" val="3402180670"/>
                    </a:ext>
                  </a:extLst>
                </a:gridCol>
                <a:gridCol w="1280235">
                  <a:extLst>
                    <a:ext uri="{9D8B030D-6E8A-4147-A177-3AD203B41FA5}">
                      <a16:colId xmlns:a16="http://schemas.microsoft.com/office/drawing/2014/main" val="83851919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1993246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Frekvens</a:t>
                      </a:r>
                      <a:r>
                        <a:rPr lang="da-DK" baseline="-25000" dirty="0" err="1"/>
                        <a:t>Total</a:t>
                      </a:r>
                      <a:endParaRPr lang="da-D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Frekvens</a:t>
                      </a:r>
                      <a:r>
                        <a:rPr lang="da-DK" baseline="-25000" dirty="0" err="1"/>
                        <a:t>Delta</a:t>
                      </a:r>
                      <a:endParaRPr lang="da-D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Storage</a:t>
                      </a:r>
                      <a:r>
                        <a:rPr lang="da-DK" baseline="-25000" dirty="0" err="1"/>
                        <a:t>Total</a:t>
                      </a:r>
                      <a:endParaRPr lang="da-D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/>
                        <a:t>Storage</a:t>
                      </a:r>
                      <a:r>
                        <a:rPr lang="da-DK" baseline="-25000" dirty="0" err="1"/>
                        <a:t>Delta</a:t>
                      </a:r>
                      <a:endParaRPr lang="da-DK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97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BBR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 dage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 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=</a:t>
                      </a:r>
                      <a:r>
                        <a:rPr lang="da-DK" dirty="0" err="1"/>
                        <a:t>F</a:t>
                      </a:r>
                      <a:r>
                        <a:rPr lang="da-DK" baseline="-25000" dirty="0" err="1"/>
                        <a:t>Total_BBR</a:t>
                      </a:r>
                      <a:endParaRPr lang="da-DK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=Max(</a:t>
                      </a:r>
                      <a:r>
                        <a:rPr kumimoji="0" lang="da-DK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da-DK" sz="1350" b="0" i="0" u="none" strike="noStrike" kern="1200" cap="none" spc="0" normalizeH="0" baseline="-2500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Total_BBR</a:t>
                      </a: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, 14 dage)</a:t>
                      </a:r>
                      <a:endParaRPr kumimoji="0" lang="da-DK" sz="1350" b="0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F2047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960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 dage</a:t>
                      </a:r>
                      <a:endParaRPr kumimoji="0" lang="da-DK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F2047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dag</a:t>
                      </a:r>
                      <a:endParaRPr kumimoji="0" lang="da-DK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F2047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da-DK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da-DK" sz="1350" b="0" i="0" u="none" strike="noStrike" kern="1200" cap="none" spc="0" normalizeH="0" baseline="-2500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Total_DAR</a:t>
                      </a:r>
                      <a:endParaRPr kumimoji="0" lang="da-DK" sz="1350" b="0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F2047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=Max(</a:t>
                      </a:r>
                      <a:r>
                        <a:rPr kumimoji="0" lang="da-DK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da-DK" sz="1350" b="0" i="0" u="none" strike="noStrike" kern="1200" cap="none" spc="0" normalizeH="0" baseline="-2500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Total_DAR</a:t>
                      </a: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, 14 dage)</a:t>
                      </a:r>
                      <a:endParaRPr kumimoji="0" lang="da-DK" sz="1350" b="0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F2047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574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CVR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7 dage</a:t>
                      </a:r>
                      <a:endParaRPr kumimoji="0" lang="da-DK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F2047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 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da-DK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da-DK" sz="1350" b="0" i="0" u="none" strike="noStrike" kern="1200" cap="none" spc="0" normalizeH="0" baseline="-2500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Total_CPR</a:t>
                      </a:r>
                      <a:endParaRPr kumimoji="0" lang="da-DK" sz="1350" b="0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F2047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=Max(</a:t>
                      </a:r>
                      <a:r>
                        <a:rPr kumimoji="0" lang="da-DK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da-DK" sz="1350" b="0" i="0" u="none" strike="noStrike" kern="1200" cap="none" spc="0" normalizeH="0" baseline="-2500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Total_CVR</a:t>
                      </a: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, 14 dage)</a:t>
                      </a:r>
                      <a:endParaRPr kumimoji="0" lang="da-DK" sz="1350" b="0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F2047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505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EJF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30 dage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7 dage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da-DK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da-DK" sz="1350" b="0" i="0" u="none" strike="noStrike" kern="1200" cap="none" spc="0" normalizeH="0" baseline="-2500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Total_EJF</a:t>
                      </a:r>
                      <a:endParaRPr kumimoji="0" lang="da-DK" sz="1350" b="0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F2047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=Max(</a:t>
                      </a:r>
                      <a:r>
                        <a:rPr kumimoji="0" lang="da-DK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</a:t>
                      </a:r>
                      <a:r>
                        <a:rPr kumimoji="0" lang="da-DK" sz="1350" b="0" i="0" u="none" strike="noStrike" kern="1200" cap="none" spc="0" normalizeH="0" baseline="-25000" noProof="0" dirty="0" err="1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Total_EJF</a:t>
                      </a: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, 14 dage)</a:t>
                      </a:r>
                      <a:endParaRPr kumimoji="0" lang="da-DK" sz="1350" b="0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F2047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297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”PET” :-)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Aldrig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Aldrig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F204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kumimoji="0" lang="da-DK" sz="1350" b="0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F2047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77584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A4FEE7B-1C90-9913-040A-846B54A7BD27}"/>
              </a:ext>
            </a:extLst>
          </p:cNvPr>
          <p:cNvSpPr txBox="1"/>
          <p:nvPr/>
        </p:nvSpPr>
        <p:spPr>
          <a:xfrm>
            <a:off x="793376" y="4058308"/>
            <a:ext cx="4002742" cy="35428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1600" dirty="0"/>
              <a:t>Hvem skal definere disse frekvenser?</a:t>
            </a:r>
          </a:p>
        </p:txBody>
      </p:sp>
    </p:spTree>
    <p:extLst>
      <p:ext uri="{BB962C8B-B14F-4D97-AF65-F5344CB8AC3E}">
        <p14:creationId xmlns:p14="http://schemas.microsoft.com/office/powerpoint/2010/main" val="2167583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47C79-D247-1E1E-7AED-46E2B854A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Moderne Filudtræk - anvendelsesmønstre</a:t>
            </a:r>
          </a:p>
        </p:txBody>
      </p:sp>
      <p:sp>
        <p:nvSpPr>
          <p:cNvPr id="5" name="Arrow: Notched Right 23">
            <a:extLst>
              <a:ext uri="{FF2B5EF4-FFF2-40B4-BE49-F238E27FC236}">
                <a16:creationId xmlns:a16="http://schemas.microsoft.com/office/drawing/2014/main" id="{139CD8AE-9AB7-52EA-028A-777C272DE1C5}"/>
              </a:ext>
            </a:extLst>
          </p:cNvPr>
          <p:cNvSpPr/>
          <p:nvPr/>
        </p:nvSpPr>
        <p:spPr>
          <a:xfrm>
            <a:off x="438699" y="1666377"/>
            <a:ext cx="8266603" cy="540000"/>
          </a:xfrm>
          <a:custGeom>
            <a:avLst/>
            <a:gdLst>
              <a:gd name="connsiteX0" fmla="*/ 0 w 8255497"/>
              <a:gd name="connsiteY0" fmla="*/ 87234 h 540000"/>
              <a:gd name="connsiteX1" fmla="*/ 7985497 w 8255497"/>
              <a:gd name="connsiteY1" fmla="*/ 87234 h 540000"/>
              <a:gd name="connsiteX2" fmla="*/ 7985497 w 8255497"/>
              <a:gd name="connsiteY2" fmla="*/ 0 h 540000"/>
              <a:gd name="connsiteX3" fmla="*/ 8255497 w 8255497"/>
              <a:gd name="connsiteY3" fmla="*/ 270000 h 540000"/>
              <a:gd name="connsiteX4" fmla="*/ 7985497 w 8255497"/>
              <a:gd name="connsiteY4" fmla="*/ 540000 h 540000"/>
              <a:gd name="connsiteX5" fmla="*/ 7985497 w 8255497"/>
              <a:gd name="connsiteY5" fmla="*/ 452766 h 540000"/>
              <a:gd name="connsiteX6" fmla="*/ 0 w 8255497"/>
              <a:gd name="connsiteY6" fmla="*/ 452766 h 540000"/>
              <a:gd name="connsiteX7" fmla="*/ 182766 w 8255497"/>
              <a:gd name="connsiteY7" fmla="*/ 270000 h 540000"/>
              <a:gd name="connsiteX8" fmla="*/ 0 w 8255497"/>
              <a:gd name="connsiteY8" fmla="*/ 87234 h 540000"/>
              <a:gd name="connsiteX0" fmla="*/ 0 w 8255497"/>
              <a:gd name="connsiteY0" fmla="*/ 87234 h 540000"/>
              <a:gd name="connsiteX1" fmla="*/ 7985497 w 8255497"/>
              <a:gd name="connsiteY1" fmla="*/ 87234 h 540000"/>
              <a:gd name="connsiteX2" fmla="*/ 7985497 w 8255497"/>
              <a:gd name="connsiteY2" fmla="*/ 0 h 540000"/>
              <a:gd name="connsiteX3" fmla="*/ 8255497 w 8255497"/>
              <a:gd name="connsiteY3" fmla="*/ 270000 h 540000"/>
              <a:gd name="connsiteX4" fmla="*/ 7985497 w 8255497"/>
              <a:gd name="connsiteY4" fmla="*/ 540000 h 540000"/>
              <a:gd name="connsiteX5" fmla="*/ 7985497 w 8255497"/>
              <a:gd name="connsiteY5" fmla="*/ 452766 h 540000"/>
              <a:gd name="connsiteX6" fmla="*/ 0 w 8255497"/>
              <a:gd name="connsiteY6" fmla="*/ 452766 h 540000"/>
              <a:gd name="connsiteX7" fmla="*/ 100879 w 8255497"/>
              <a:gd name="connsiteY7" fmla="*/ 276824 h 540000"/>
              <a:gd name="connsiteX8" fmla="*/ 0 w 8255497"/>
              <a:gd name="connsiteY8" fmla="*/ 87234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55497" h="540000">
                <a:moveTo>
                  <a:pt x="0" y="87234"/>
                </a:moveTo>
                <a:lnTo>
                  <a:pt x="7985497" y="87234"/>
                </a:lnTo>
                <a:lnTo>
                  <a:pt x="7985497" y="0"/>
                </a:lnTo>
                <a:lnTo>
                  <a:pt x="8255497" y="270000"/>
                </a:lnTo>
                <a:lnTo>
                  <a:pt x="7985497" y="540000"/>
                </a:lnTo>
                <a:lnTo>
                  <a:pt x="7985497" y="452766"/>
                </a:lnTo>
                <a:lnTo>
                  <a:pt x="0" y="452766"/>
                </a:lnTo>
                <a:lnTo>
                  <a:pt x="100879" y="276824"/>
                </a:lnTo>
                <a:lnTo>
                  <a:pt x="0" y="8723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28041C7-60B1-88B9-287A-E1190451D1D4}"/>
              </a:ext>
            </a:extLst>
          </p:cNvPr>
          <p:cNvSpPr/>
          <p:nvPr/>
        </p:nvSpPr>
        <p:spPr>
          <a:xfrm>
            <a:off x="784083" y="1408580"/>
            <a:ext cx="115760" cy="10668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A21D1F-CA0D-4ED0-AC90-45D4BF94FDED}"/>
              </a:ext>
            </a:extLst>
          </p:cNvPr>
          <p:cNvSpPr/>
          <p:nvPr/>
        </p:nvSpPr>
        <p:spPr>
          <a:xfrm>
            <a:off x="1613195" y="1554109"/>
            <a:ext cx="71326" cy="76453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9297E0E-5F15-4DFD-D351-1570360B9A15}"/>
              </a:ext>
            </a:extLst>
          </p:cNvPr>
          <p:cNvSpPr/>
          <p:nvPr/>
        </p:nvSpPr>
        <p:spPr>
          <a:xfrm>
            <a:off x="7951045" y="1414877"/>
            <a:ext cx="115760" cy="10668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1F0113D-6913-4CB2-DAEA-0FA7C73830DB}"/>
              </a:ext>
            </a:extLst>
          </p:cNvPr>
          <p:cNvSpPr/>
          <p:nvPr/>
        </p:nvSpPr>
        <p:spPr>
          <a:xfrm>
            <a:off x="4367564" y="1414877"/>
            <a:ext cx="115760" cy="10668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A5B0DFE-2B18-776A-DBD5-546ECF48B3F1}"/>
              </a:ext>
            </a:extLst>
          </p:cNvPr>
          <p:cNvSpPr/>
          <p:nvPr/>
        </p:nvSpPr>
        <p:spPr>
          <a:xfrm>
            <a:off x="2584396" y="1554107"/>
            <a:ext cx="71326" cy="76453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02FB5C6-36EA-0756-6819-6E2C69C300E2}"/>
              </a:ext>
            </a:extLst>
          </p:cNvPr>
          <p:cNvSpPr/>
          <p:nvPr/>
        </p:nvSpPr>
        <p:spPr>
          <a:xfrm>
            <a:off x="3572354" y="1554108"/>
            <a:ext cx="71326" cy="76453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0E2FBCF-86D6-F622-35F1-CF372564DD9B}"/>
              </a:ext>
            </a:extLst>
          </p:cNvPr>
          <p:cNvSpPr/>
          <p:nvPr/>
        </p:nvSpPr>
        <p:spPr>
          <a:xfrm>
            <a:off x="5207208" y="1554108"/>
            <a:ext cx="71326" cy="76453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08F5C03-6F39-7BB8-8EA7-F118C4734F58}"/>
              </a:ext>
            </a:extLst>
          </p:cNvPr>
          <p:cNvSpPr/>
          <p:nvPr/>
        </p:nvSpPr>
        <p:spPr>
          <a:xfrm>
            <a:off x="6178409" y="1554106"/>
            <a:ext cx="71326" cy="76453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3CC9241-7945-D90B-27FA-ED8FC6751E69}"/>
              </a:ext>
            </a:extLst>
          </p:cNvPr>
          <p:cNvSpPr/>
          <p:nvPr/>
        </p:nvSpPr>
        <p:spPr>
          <a:xfrm>
            <a:off x="7166367" y="1554107"/>
            <a:ext cx="71326" cy="76453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6161B24-B1B7-E054-25AF-87B48EEF3ECE}"/>
              </a:ext>
            </a:extLst>
          </p:cNvPr>
          <p:cNvSpPr/>
          <p:nvPr/>
        </p:nvSpPr>
        <p:spPr>
          <a:xfrm flipH="1">
            <a:off x="997845" y="1666377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AED3400-5F6B-6BDA-C52F-AC95EC3501DD}"/>
              </a:ext>
            </a:extLst>
          </p:cNvPr>
          <p:cNvSpPr/>
          <p:nvPr/>
        </p:nvSpPr>
        <p:spPr>
          <a:xfrm flipH="1">
            <a:off x="1216065" y="1666377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6744318-4437-3731-F2F3-B2A28450FBB8}"/>
              </a:ext>
            </a:extLst>
          </p:cNvPr>
          <p:cNvSpPr/>
          <p:nvPr/>
        </p:nvSpPr>
        <p:spPr>
          <a:xfrm flipH="1">
            <a:off x="1428977" y="1666376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581A559-22DA-613D-0507-01EC073B14B1}"/>
              </a:ext>
            </a:extLst>
          </p:cNvPr>
          <p:cNvSpPr/>
          <p:nvPr/>
        </p:nvSpPr>
        <p:spPr>
          <a:xfrm flipH="1">
            <a:off x="1897720" y="1666377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5DCFFE6-ECBC-6769-FB07-3523EF2BF53A}"/>
              </a:ext>
            </a:extLst>
          </p:cNvPr>
          <p:cNvSpPr/>
          <p:nvPr/>
        </p:nvSpPr>
        <p:spPr>
          <a:xfrm flipH="1">
            <a:off x="2115940" y="1666377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B10F10F-BFDF-6DA4-17AD-494E4CF6492A}"/>
              </a:ext>
            </a:extLst>
          </p:cNvPr>
          <p:cNvSpPr/>
          <p:nvPr/>
        </p:nvSpPr>
        <p:spPr>
          <a:xfrm flipH="1">
            <a:off x="2328852" y="1666376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68953562-5576-456C-0E4A-8CDF3DC71C64}"/>
              </a:ext>
            </a:extLst>
          </p:cNvPr>
          <p:cNvSpPr/>
          <p:nvPr/>
        </p:nvSpPr>
        <p:spPr>
          <a:xfrm flipH="1">
            <a:off x="2902755" y="1641396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A002C20-6D13-9FD5-25DB-586CFB73DE61}"/>
              </a:ext>
            </a:extLst>
          </p:cNvPr>
          <p:cNvSpPr/>
          <p:nvPr/>
        </p:nvSpPr>
        <p:spPr>
          <a:xfrm flipH="1">
            <a:off x="3120975" y="1641396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1EFDB08-B648-AF70-D761-41CD07C592B1}"/>
              </a:ext>
            </a:extLst>
          </p:cNvPr>
          <p:cNvSpPr/>
          <p:nvPr/>
        </p:nvSpPr>
        <p:spPr>
          <a:xfrm flipH="1">
            <a:off x="3333887" y="1641395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08D901E-6C4C-E86F-0672-E7F3AD80FA74}"/>
              </a:ext>
            </a:extLst>
          </p:cNvPr>
          <p:cNvSpPr/>
          <p:nvPr/>
        </p:nvSpPr>
        <p:spPr>
          <a:xfrm flipH="1">
            <a:off x="3785553" y="1666378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28D09FC-0876-DFA0-5134-0A10063B6503}"/>
              </a:ext>
            </a:extLst>
          </p:cNvPr>
          <p:cNvSpPr/>
          <p:nvPr/>
        </p:nvSpPr>
        <p:spPr>
          <a:xfrm flipH="1">
            <a:off x="4003773" y="1666378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FC2F373B-B0DA-DC42-1C08-03EA6D714BCA}"/>
              </a:ext>
            </a:extLst>
          </p:cNvPr>
          <p:cNvSpPr/>
          <p:nvPr/>
        </p:nvSpPr>
        <p:spPr>
          <a:xfrm flipH="1">
            <a:off x="4216685" y="1666377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08CEF1BF-74EB-B192-22DD-349695B52F5C}"/>
              </a:ext>
            </a:extLst>
          </p:cNvPr>
          <p:cNvSpPr/>
          <p:nvPr/>
        </p:nvSpPr>
        <p:spPr>
          <a:xfrm flipH="1">
            <a:off x="4597840" y="1666377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29F919D2-6AF5-A280-6F51-63EF8518100F}"/>
              </a:ext>
            </a:extLst>
          </p:cNvPr>
          <p:cNvSpPr/>
          <p:nvPr/>
        </p:nvSpPr>
        <p:spPr>
          <a:xfrm flipH="1">
            <a:off x="4816060" y="1666377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893A051-8C1C-35F9-4A5C-23FDEF3968FC}"/>
              </a:ext>
            </a:extLst>
          </p:cNvPr>
          <p:cNvSpPr/>
          <p:nvPr/>
        </p:nvSpPr>
        <p:spPr>
          <a:xfrm flipH="1">
            <a:off x="5028972" y="1666376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DC7BD74C-B30F-F7DB-85DE-7EAE17114E65}"/>
              </a:ext>
            </a:extLst>
          </p:cNvPr>
          <p:cNvSpPr/>
          <p:nvPr/>
        </p:nvSpPr>
        <p:spPr>
          <a:xfrm flipH="1">
            <a:off x="5483333" y="1666377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D9D6387B-AA85-9D36-894D-7DCE9348F3BD}"/>
              </a:ext>
            </a:extLst>
          </p:cNvPr>
          <p:cNvSpPr/>
          <p:nvPr/>
        </p:nvSpPr>
        <p:spPr>
          <a:xfrm flipH="1">
            <a:off x="5701553" y="1666377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35CD7AF8-9458-70D2-54C9-54F7A90196CF}"/>
              </a:ext>
            </a:extLst>
          </p:cNvPr>
          <p:cNvSpPr/>
          <p:nvPr/>
        </p:nvSpPr>
        <p:spPr>
          <a:xfrm flipH="1">
            <a:off x="5914465" y="1666376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65CE779F-A49D-722B-AFBB-6B0C4C293D24}"/>
              </a:ext>
            </a:extLst>
          </p:cNvPr>
          <p:cNvSpPr/>
          <p:nvPr/>
        </p:nvSpPr>
        <p:spPr>
          <a:xfrm flipH="1">
            <a:off x="6469999" y="1650505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DD873059-1F6C-D04A-B416-E0E619B4D42E}"/>
              </a:ext>
            </a:extLst>
          </p:cNvPr>
          <p:cNvSpPr/>
          <p:nvPr/>
        </p:nvSpPr>
        <p:spPr>
          <a:xfrm flipH="1">
            <a:off x="6688219" y="1650505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33251A0A-D94B-E419-EBAB-50C2CE82D8F1}"/>
              </a:ext>
            </a:extLst>
          </p:cNvPr>
          <p:cNvSpPr/>
          <p:nvPr/>
        </p:nvSpPr>
        <p:spPr>
          <a:xfrm flipH="1">
            <a:off x="6901131" y="1650504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4592F5A2-479D-CE01-940D-31D55C495A4C}"/>
              </a:ext>
            </a:extLst>
          </p:cNvPr>
          <p:cNvSpPr/>
          <p:nvPr/>
        </p:nvSpPr>
        <p:spPr>
          <a:xfrm flipH="1">
            <a:off x="7371166" y="1641396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E61B19A5-5553-E0EA-6068-6CDB5C51CB81}"/>
              </a:ext>
            </a:extLst>
          </p:cNvPr>
          <p:cNvSpPr/>
          <p:nvPr/>
        </p:nvSpPr>
        <p:spPr>
          <a:xfrm flipH="1">
            <a:off x="7589386" y="1641396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90160BF5-D529-A410-BCA0-83BAD2EF62A9}"/>
              </a:ext>
            </a:extLst>
          </p:cNvPr>
          <p:cNvSpPr/>
          <p:nvPr/>
        </p:nvSpPr>
        <p:spPr>
          <a:xfrm flipH="1">
            <a:off x="7802298" y="1641395"/>
            <a:ext cx="45719" cy="58996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95B8EC6-C837-805C-FF09-35C7375C7F21}"/>
              </a:ext>
            </a:extLst>
          </p:cNvPr>
          <p:cNvSpPr/>
          <p:nvPr/>
        </p:nvSpPr>
        <p:spPr>
          <a:xfrm>
            <a:off x="774753" y="2861425"/>
            <a:ext cx="901257" cy="58996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95CE4D68-D78A-5668-0985-5E2422D67BED}"/>
              </a:ext>
            </a:extLst>
          </p:cNvPr>
          <p:cNvSpPr/>
          <p:nvPr/>
        </p:nvSpPr>
        <p:spPr>
          <a:xfrm>
            <a:off x="832633" y="2944152"/>
            <a:ext cx="115760" cy="121406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66C32BF2-87B7-3A93-AC56-1E215FA9FEB3}"/>
              </a:ext>
            </a:extLst>
          </p:cNvPr>
          <p:cNvSpPr/>
          <p:nvPr/>
        </p:nvSpPr>
        <p:spPr>
          <a:xfrm>
            <a:off x="832633" y="3119835"/>
            <a:ext cx="117008" cy="1260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338CB726-6D15-E772-906C-BFFB945C2650}"/>
              </a:ext>
            </a:extLst>
          </p:cNvPr>
          <p:cNvSpPr/>
          <p:nvPr/>
        </p:nvSpPr>
        <p:spPr>
          <a:xfrm flipH="1">
            <a:off x="833880" y="3300175"/>
            <a:ext cx="115761" cy="12140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a-DK" sz="8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AB03B51-A6F3-3013-C96D-55B4B131ED19}"/>
              </a:ext>
            </a:extLst>
          </p:cNvPr>
          <p:cNvSpPr txBox="1"/>
          <p:nvPr/>
        </p:nvSpPr>
        <p:spPr>
          <a:xfrm>
            <a:off x="997026" y="2917467"/>
            <a:ext cx="678165" cy="17477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1000" dirty="0"/>
              <a:t>Totaludtræk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077D22A-2830-771E-201F-5EA08A52A383}"/>
              </a:ext>
            </a:extLst>
          </p:cNvPr>
          <p:cNvSpPr txBox="1"/>
          <p:nvPr/>
        </p:nvSpPr>
        <p:spPr>
          <a:xfrm>
            <a:off x="997026" y="3102929"/>
            <a:ext cx="678165" cy="17477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1000" dirty="0"/>
              <a:t>Deltaudtræk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424374D-FBD9-A932-DF8A-E8CD4B3B9313}"/>
              </a:ext>
            </a:extLst>
          </p:cNvPr>
          <p:cNvSpPr txBox="1"/>
          <p:nvPr/>
        </p:nvSpPr>
        <p:spPr>
          <a:xfrm>
            <a:off x="997845" y="3267557"/>
            <a:ext cx="678165" cy="17477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1000" dirty="0"/>
              <a:t>Hændelser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689C657-DBEE-3559-C737-D2DF7715078A}"/>
              </a:ext>
            </a:extLst>
          </p:cNvPr>
          <p:cNvSpPr txBox="1"/>
          <p:nvPr/>
        </p:nvSpPr>
        <p:spPr>
          <a:xfrm>
            <a:off x="4340189" y="2666975"/>
            <a:ext cx="231811" cy="17477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da-DK" sz="1000" dirty="0"/>
              <a:t>Tid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145DFD-AA78-CAF1-DA41-7F69DA1D7D69}"/>
              </a:ext>
            </a:extLst>
          </p:cNvPr>
          <p:cNvSpPr txBox="1"/>
          <p:nvPr/>
        </p:nvSpPr>
        <p:spPr>
          <a:xfrm>
            <a:off x="838911" y="1537447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da-DK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3A56B6-8999-629A-04BC-62A8F2C13369}"/>
              </a:ext>
            </a:extLst>
          </p:cNvPr>
          <p:cNvSpPr txBox="1"/>
          <p:nvPr/>
        </p:nvSpPr>
        <p:spPr>
          <a:xfrm>
            <a:off x="708212" y="3953435"/>
            <a:ext cx="4820840" cy="34514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1600" dirty="0"/>
              <a:t>Opfylder dette anvendelsesmønster jeres behov?</a:t>
            </a:r>
          </a:p>
        </p:txBody>
      </p:sp>
    </p:spTree>
    <p:extLst>
      <p:ext uri="{BB962C8B-B14F-4D97-AF65-F5344CB8AC3E}">
        <p14:creationId xmlns:p14="http://schemas.microsoft.com/office/powerpoint/2010/main" val="3923476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110" y="1335600"/>
            <a:ext cx="5261243" cy="1058506"/>
          </a:xfrm>
        </p:spPr>
        <p:txBody>
          <a:bodyPr>
            <a:normAutofit/>
          </a:bodyPr>
          <a:lstStyle/>
          <a:p>
            <a:r>
              <a:rPr lang="da-DK" dirty="0">
                <a:latin typeface="Calibri" panose="020F0502020204030204" pitchFamily="34" charset="0"/>
              </a:rPr>
              <a:t>Pause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9326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D465-046D-3A7D-4E2C-E7BBDBBF6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Brugerdefinerede udtræk af data som filer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BC830-3E66-3583-AF8F-92E9128797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a-DK" dirty="0"/>
              <a:t>Tiltænkt anvendere med specielle behov</a:t>
            </a:r>
          </a:p>
          <a:p>
            <a:pPr lvl="1"/>
            <a:r>
              <a:rPr lang="da-DK" dirty="0"/>
              <a:t>Eksempelvis ”Registret over enlige mødre der er tilknyttet folkekirken”</a:t>
            </a:r>
          </a:p>
          <a:p>
            <a:pPr marL="312737" lvl="1" indent="0">
              <a:buNone/>
            </a:pPr>
            <a:endParaRPr lang="da-DK" dirty="0"/>
          </a:p>
          <a:p>
            <a:r>
              <a:rPr lang="da-DK" dirty="0"/>
              <a:t>Er i princippet det samme som et kald til de Moderne REST-Tjenester, men hvor resultatet returneres som en fil</a:t>
            </a:r>
          </a:p>
          <a:p>
            <a:pPr lvl="1"/>
            <a:r>
              <a:rPr lang="da-DK" dirty="0"/>
              <a:t>Har I foretrukne filformater?</a:t>
            </a:r>
          </a:p>
          <a:p>
            <a:pPr lvl="1"/>
            <a:endParaRPr lang="da-DK" dirty="0"/>
          </a:p>
          <a:p>
            <a:r>
              <a:rPr lang="da-DK" dirty="0"/>
              <a:t>Indhold sammensættes af anvendere og bruger den Fleksible Opslagslogik</a:t>
            </a:r>
          </a:p>
          <a:p>
            <a:pPr lvl="1"/>
            <a:r>
              <a:rPr lang="pt-BR" sz="1200" dirty="0">
                <a:latin typeface="+mj-lt"/>
              </a:rPr>
              <a:t>https://services.datafordeler.dk/api/v1/CPR/Person?$select=*&amp;$expand=Navn(select=*)</a:t>
            </a:r>
            <a:r>
              <a:rPr lang="pt-BR" sz="1200" b="1" dirty="0">
                <a:latin typeface="+mj-lt"/>
              </a:rPr>
              <a:t>&amp;file=json</a:t>
            </a:r>
            <a:endParaRPr lang="da-DK" sz="1200" dirty="0">
              <a:latin typeface="+mj-lt"/>
            </a:endParaRPr>
          </a:p>
          <a:p>
            <a:pPr marL="312737" lvl="1" indent="0">
              <a:buNone/>
            </a:pPr>
            <a:endParaRPr lang="da-DK" dirty="0"/>
          </a:p>
          <a:p>
            <a:r>
              <a:rPr lang="da-DK" dirty="0"/>
              <a:t>Der vil blive lagt visse begrænsninger på disse for at forhindre </a:t>
            </a:r>
            <a:r>
              <a:rPr lang="da-DK" dirty="0" err="1"/>
              <a:t>scraping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0620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E633A-E61E-74BF-0C7F-6E0150CB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indtil videre?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0E000E-1366-2AE9-7BC7-B7F657EBDDF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1698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110" y="1335600"/>
            <a:ext cx="5261243" cy="1058506"/>
          </a:xfrm>
        </p:spPr>
        <p:txBody>
          <a:bodyPr>
            <a:normAutofit fontScale="90000"/>
          </a:bodyPr>
          <a:lstStyle/>
          <a:p>
            <a:r>
              <a:rPr lang="da-DK" dirty="0">
                <a:latin typeface="Calibri" panose="020F0502020204030204" pitchFamily="34" charset="0"/>
              </a:rPr>
              <a:t>Ændrede anvendelsesmønstre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516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BE19-89AE-1ADA-31D8-1EF3D9BE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Ændrede anvendelsesmønstre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E48C1-0479-5E13-A78C-2ADCDC196E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Gå sammen i grupper af 4-5 personer</a:t>
            </a:r>
          </a:p>
          <a:p>
            <a:r>
              <a:rPr lang="da-DK" dirty="0"/>
              <a:t>Tal sammen om de udsendte punkter i ca. 10-15 minutter (punkterne er på næste slide)</a:t>
            </a:r>
          </a:p>
          <a:p>
            <a:r>
              <a:rPr lang="da-DK" dirty="0"/>
              <a:t>Hver gruppe præsenterer hovedemner fra deres dialog i plenum</a:t>
            </a:r>
          </a:p>
          <a:p>
            <a:r>
              <a:rPr lang="da-DK" dirty="0"/>
              <a:t>Fælles dialog</a:t>
            </a:r>
          </a:p>
          <a:p>
            <a:r>
              <a:rPr lang="da-DK" dirty="0"/>
              <a:t>Opsamling</a:t>
            </a:r>
          </a:p>
        </p:txBody>
      </p:sp>
    </p:spTree>
    <p:extLst>
      <p:ext uri="{BB962C8B-B14F-4D97-AF65-F5344CB8AC3E}">
        <p14:creationId xmlns:p14="http://schemas.microsoft.com/office/powerpoint/2010/main" val="1624458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2CBD9-49E5-987E-7E28-57219AAD7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Ændrede anvendelsesmønstre – Snak sammen i grupper (10-15 minutter)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E0492-CAA8-F6BB-8490-726FD459A6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Moderne Filudtræk gør ikke brug af abonnementer, men kræver i stedet at anvendere henter de prædefinerede total- og deltaudtræk som Datafordeleren periodevis genererer og stiller til rådighed. Hvad er jeres holdning til denne ændring i anvendelsesmønster?</a:t>
            </a:r>
          </a:p>
          <a:p>
            <a:endParaRPr lang="da-DK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da-DK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 nuværende filudtræk kræver at registrene definerer at filudtrækket skal eksistere på Datafordeleren. For Moderne Filudtræk defineres der som udgangspunkt et total- og deltaudtræk per tabel i registrene. Er der behov for yderligere filudtræk?</a:t>
            </a:r>
          </a:p>
          <a:p>
            <a:pPr marL="742950" lvl="1" indent="-285750" fontAlgn="ctr">
              <a:spcBef>
                <a:spcPts val="0"/>
              </a:spcBef>
            </a:pPr>
            <a:r>
              <a:rPr lang="da-DK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Er der filudtræk som ikke bør genereres og udstilles? Hvis ja, hvorfor?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618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36C80865-4781-EB46-AFA6-F41108500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521167"/>
            <a:ext cx="8070601" cy="307605"/>
          </a:xfrm>
        </p:spPr>
        <p:txBody>
          <a:bodyPr/>
          <a:lstStyle/>
          <a:p>
            <a:r>
              <a:rPr lang="en-GB" noProof="0" dirty="0"/>
              <a:t>Agenda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3F7EAF0C-E34C-3047-9AE1-9975E28F01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750" y="1052186"/>
            <a:ext cx="8064500" cy="3572202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Velkomst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Formål med workshoppen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Moderne </a:t>
            </a:r>
            <a:r>
              <a:rPr lang="da-DK" dirty="0">
                <a:latin typeface="Calibri" panose="020F0502020204030204" pitchFamily="34" charset="0"/>
                <a:ea typeface="Times New Roman" panose="02020603050405020304" pitchFamily="18" charset="0"/>
              </a:rPr>
              <a:t>Filudtræk</a:t>
            </a: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Baggrund for overordnet vision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da-DK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Mål for visionen</a:t>
            </a:r>
          </a:p>
          <a:p>
            <a:pPr marL="742950" lvl="1" indent="-285750">
              <a:buFont typeface="+mj-lt"/>
              <a:buAutoNum type="alphaLcPeriod"/>
            </a:pPr>
            <a:r>
              <a:rPr lang="da-DK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Opsummering af vision for Moderne Filudtræk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Ændrede anvendelsesmønstre 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da-DK" sz="1600" dirty="0">
                <a:latin typeface="Calibri" panose="020F0502020204030204" pitchFamily="34" charset="0"/>
                <a:ea typeface="Calibri" panose="020F0502020204030204" pitchFamily="34" charset="0"/>
              </a:rPr>
              <a:t>Deltaudtræk</a:t>
            </a:r>
          </a:p>
          <a:p>
            <a:pPr marL="742950" lvl="1" indent="-285750">
              <a:buFont typeface="+mj-lt"/>
              <a:buAutoNum type="alphaLcPeriod"/>
            </a:pPr>
            <a:r>
              <a:rPr lang="da-DK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Udfasning af abonnementer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Moderne Filudtræk og Fleksibel Opslagslogik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Fremtidig anvendelse af Moderne Filudtræk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da-DK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Tak for i dag</a:t>
            </a:r>
            <a:endParaRPr lang="da-DK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18216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110" y="1335600"/>
            <a:ext cx="5592937" cy="1058506"/>
          </a:xfrm>
        </p:spPr>
        <p:txBody>
          <a:bodyPr>
            <a:normAutofit fontScale="90000"/>
          </a:bodyPr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Moderne Filudtræk og Fleksibel Opslagslogik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8150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A284C-EE93-397B-49A6-865630AA7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Moderne Filudtræk og Fleksibel Opslagslogik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4AFDD-2945-85F6-7B9D-E1FC817DBA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Fælles dialog</a:t>
            </a:r>
          </a:p>
          <a:p>
            <a:r>
              <a:rPr lang="da-DK" dirty="0"/>
              <a:t>Opsamling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0071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33791-6F9F-9FCF-A76C-30964A493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Moderne Filudtræk og Fleksibel Opslagslogik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0F1F2-4176-5D6A-8D70-EC6F7476CC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Indhold af brugerdefinerede filudtræk vil blive sammensat af anvendere ved at bruge den Fleksible Opslagslogik på samme måde som Moderne REST-Tjenester og Moderne Hændelser. Vi har tidligere haft dialog om begrænsninger og om hvordan disse udstilles. Er der noget specielt der bør gøre sig gældende for Moderne Filudtræk?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4592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DBFF-2A3B-A6ED-C80D-56A9F6E5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Moderne Filudtræk og Fleksibel Opslagslogik - Opsummering</a:t>
            </a:r>
            <a:endParaRPr lang="da-DK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E8062-3101-9814-2D75-469603ADFC0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Opsummering</a:t>
            </a:r>
          </a:p>
        </p:txBody>
      </p:sp>
    </p:spTree>
    <p:extLst>
      <p:ext uri="{BB962C8B-B14F-4D97-AF65-F5344CB8AC3E}">
        <p14:creationId xmlns:p14="http://schemas.microsoft.com/office/powerpoint/2010/main" val="2887536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Frokost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indtil 12:45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8763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110" y="1335600"/>
            <a:ext cx="5467431" cy="1058506"/>
          </a:xfrm>
        </p:spPr>
        <p:txBody>
          <a:bodyPr>
            <a:normAutofit fontScale="90000"/>
          </a:bodyPr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Fremtidig anvendelse af Filudtræk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4762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9BE19-89AE-1ADA-31D8-1EF3D9BE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Fremtidig anvendelse af filudtræk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E48C1-0479-5E13-A78C-2ADCDC196E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Gå sammen i grupper af 4-5 personer</a:t>
            </a:r>
          </a:p>
          <a:p>
            <a:r>
              <a:rPr lang="da-DK" dirty="0"/>
              <a:t>Tal sammen om de udsendte punkter i ca. 10-15 minutter (punkterne er på næste slide)</a:t>
            </a:r>
          </a:p>
          <a:p>
            <a:r>
              <a:rPr lang="da-DK" dirty="0"/>
              <a:t>Hver gruppe præsenterer hovedemner fra deres dialog i plenum</a:t>
            </a:r>
          </a:p>
          <a:p>
            <a:r>
              <a:rPr lang="da-DK" dirty="0"/>
              <a:t>Fælles dialog</a:t>
            </a:r>
          </a:p>
          <a:p>
            <a:r>
              <a:rPr lang="da-DK" dirty="0"/>
              <a:t>Opsamling</a:t>
            </a:r>
          </a:p>
        </p:txBody>
      </p:sp>
    </p:spTree>
    <p:extLst>
      <p:ext uri="{BB962C8B-B14F-4D97-AF65-F5344CB8AC3E}">
        <p14:creationId xmlns:p14="http://schemas.microsoft.com/office/powerpoint/2010/main" val="3570927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30645-7B8F-27BF-48B0-644A7ADC3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Fremtidig anvendelse af filudtræk</a:t>
            </a:r>
            <a:r>
              <a:rPr lang="da-DK" sz="2000" dirty="0"/>
              <a:t> - Snak sammen i grupper (10-15 minutter)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BC336-E756-405A-9ADD-38B148D15A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a-DK" sz="18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Såfremt det er tilfældet af Moderne Hændelser bliver implementeret som beskrevet i produktvisionen, hvad er jeres holdning så til filudtræk og dets fremtidige anvendelse?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08411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F1EB-E431-F490-CA8A-95FAD12A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Fremtidig anvendelse af filudtræk</a:t>
            </a:r>
            <a:r>
              <a:rPr lang="da-DK" dirty="0"/>
              <a:t> - Opsummering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FBD40-2856-19CE-B661-1CA440693D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Opsummering</a:t>
            </a:r>
          </a:p>
        </p:txBody>
      </p:sp>
    </p:spTree>
    <p:extLst>
      <p:ext uri="{BB962C8B-B14F-4D97-AF65-F5344CB8AC3E}">
        <p14:creationId xmlns:p14="http://schemas.microsoft.com/office/powerpoint/2010/main" val="2536323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E63C11-8FB6-42C9-B5AA-E9D49CF37E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764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0E57-D7E8-7EBE-513F-3392A54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Arbejdsgruppe: Moderne Tjenester forløb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9DC93-047D-7319-624E-2A311ABFCE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MT1: Moderne REST-Tjenester</a:t>
            </a:r>
          </a:p>
          <a:p>
            <a:r>
              <a:rPr lang="da-DK" dirty="0"/>
              <a:t>MT2: Moderne Hændelser</a:t>
            </a:r>
          </a:p>
          <a:p>
            <a:r>
              <a:rPr lang="da-DK" dirty="0"/>
              <a:t>MT11: Moderne Filudtræk</a:t>
            </a:r>
          </a:p>
          <a:p>
            <a:r>
              <a:rPr lang="da-DK" dirty="0"/>
              <a:t>MT12: Understøttelse af kopiregistre</a:t>
            </a:r>
          </a:p>
        </p:txBody>
      </p:sp>
    </p:spTree>
    <p:extLst>
      <p:ext uri="{BB962C8B-B14F-4D97-AF65-F5344CB8AC3E}">
        <p14:creationId xmlns:p14="http://schemas.microsoft.com/office/powerpoint/2010/main" val="159530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0E57-D7E8-7EBE-513F-3392A54B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Arbejdsgruppe: Moderne Tjenester forløb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9DC93-047D-7319-624E-2A311ABFCE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MT1: Moderne REST-Tjenester</a:t>
            </a:r>
          </a:p>
          <a:p>
            <a:r>
              <a:rPr lang="da-DK" dirty="0"/>
              <a:t>MT2: Moderne Hændelser</a:t>
            </a:r>
          </a:p>
          <a:p>
            <a:r>
              <a:rPr lang="da-DK" b="1" dirty="0"/>
              <a:t>MT11: Moderne Filudtræk</a:t>
            </a:r>
          </a:p>
          <a:p>
            <a:r>
              <a:rPr lang="da-DK" dirty="0"/>
              <a:t>MT12: Understøttelse af kopiregistre</a:t>
            </a:r>
          </a:p>
        </p:txBody>
      </p:sp>
    </p:spTree>
    <p:extLst>
      <p:ext uri="{BB962C8B-B14F-4D97-AF65-F5344CB8AC3E}">
        <p14:creationId xmlns:p14="http://schemas.microsoft.com/office/powerpoint/2010/main" val="321214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4CB09-2332-270C-4CAC-D0F23A5C6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4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Formål og Baggrund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998D34-37E7-CF4C-8997-69ABCFAD5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426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D6AAB-8EEE-E9CF-CBF5-8081B0DCA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Formål med workshoppen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E21D8-2F67-3888-7761-63017E9A00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 dirty="0"/>
              <a:t>Formålet i dag er at</a:t>
            </a:r>
          </a:p>
          <a:p>
            <a:pPr lvl="1"/>
            <a:r>
              <a:rPr lang="da-DK" dirty="0"/>
              <a:t>Indsamle behov og ønsker til Datafordelerens fremtidige funktionalitet</a:t>
            </a:r>
          </a:p>
          <a:p>
            <a:pPr marL="312737" lvl="1" indent="0">
              <a:buNone/>
            </a:pPr>
            <a:endParaRPr lang="da-DK" dirty="0"/>
          </a:p>
          <a:p>
            <a:r>
              <a:rPr lang="da-DK" dirty="0"/>
              <a:t>Formålet i dag er </a:t>
            </a:r>
            <a:r>
              <a:rPr lang="da-DK" b="1" dirty="0"/>
              <a:t>ikke</a:t>
            </a:r>
            <a:r>
              <a:rPr lang="da-DK" dirty="0"/>
              <a:t> at</a:t>
            </a:r>
          </a:p>
          <a:p>
            <a:pPr lvl="1"/>
            <a:r>
              <a:rPr lang="da-DK" dirty="0"/>
              <a:t>Have et endeligt design</a:t>
            </a:r>
          </a:p>
          <a:p>
            <a:pPr lvl="1"/>
            <a:r>
              <a:rPr lang="da-DK" dirty="0"/>
              <a:t>Træffe endelige beslutninger om en konkret løsning</a:t>
            </a:r>
          </a:p>
          <a:p>
            <a:pPr lvl="1"/>
            <a:r>
              <a:rPr lang="da-DK" dirty="0"/>
              <a:t>Gå i detaljer omkring </a:t>
            </a:r>
            <a:r>
              <a:rPr lang="da-DK" dirty="0" err="1"/>
              <a:t>implementation</a:t>
            </a:r>
            <a:r>
              <a:rPr lang="da-DK" dirty="0"/>
              <a:t> af en konkret løsning</a:t>
            </a:r>
          </a:p>
        </p:txBody>
      </p:sp>
    </p:spTree>
    <p:extLst>
      <p:ext uri="{BB962C8B-B14F-4D97-AF65-F5344CB8AC3E}">
        <p14:creationId xmlns:p14="http://schemas.microsoft.com/office/powerpoint/2010/main" val="1621238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82E39-5579-89F7-1667-D7B1BB6F3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Moderne Filudtræk - Baggrund for oplæg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19603-CB31-F51A-AB9C-F6EE25D9505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fontAlgn="ctr">
              <a:spcBef>
                <a:spcPts val="0"/>
              </a:spcBef>
            </a:pPr>
            <a:r>
              <a:rPr lang="da-DK" dirty="0">
                <a:latin typeface="Calibri" panose="020F0502020204030204" pitchFamily="34" charset="0"/>
              </a:rPr>
              <a:t>Der genereres mange identiske filudtræk – dette er enormt ressourcekrævende</a:t>
            </a:r>
          </a:p>
          <a:p>
            <a:pPr fontAlgn="ctr">
              <a:spcBef>
                <a:spcPts val="0"/>
              </a:spcBef>
            </a:pPr>
            <a:endParaRPr lang="da-DK" dirty="0">
              <a:effectLst/>
              <a:latin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r>
              <a:rPr lang="da-DK" dirty="0">
                <a:latin typeface="Calibri" panose="020F0502020204030204" pitchFamily="34" charset="0"/>
              </a:rPr>
              <a:t>Filudtræk genereres for ofte på samme tidspunkt hvilket skaber flaskehalse</a:t>
            </a:r>
            <a:endParaRPr lang="da-DK" dirty="0">
              <a:effectLst/>
              <a:latin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endParaRPr lang="da-DK" sz="1800" dirty="0">
              <a:effectLst/>
              <a:latin typeface="Calibri" panose="020F0502020204030204" pitchFamily="34" charset="0"/>
            </a:endParaRPr>
          </a:p>
          <a:p>
            <a:pPr fontAlgn="ctr">
              <a:spcBef>
                <a:spcPts val="0"/>
              </a:spcBef>
            </a:pPr>
            <a:endParaRPr lang="da-DK" sz="180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6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3DFF-BFCF-A459-AF02-7E06F9D4C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Moderne Filudtræk – Mål for visionen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E375E-87E5-DC6C-FEF4-6D02DC6C86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latin typeface="Calibri" panose="020F0502020204030204" pitchFamily="34" charset="0"/>
              </a:rPr>
              <a:t>Afskaffelse af abonnementer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dirty="0">
              <a:effectLst/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effectLst/>
                <a:latin typeface="Calibri" panose="020F0502020204030204" pitchFamily="34" charset="0"/>
              </a:rPr>
              <a:t>Reduktion af sporadisk systembelastning forårsaget af filudtræk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dirty="0"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latin typeface="Calibri" panose="020F0502020204030204" pitchFamily="34" charset="0"/>
              </a:rPr>
              <a:t>Mere fleksibilitet på indhold af filudtræk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dirty="0"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latin typeface="Calibri" panose="020F0502020204030204" pitchFamily="34" charset="0"/>
              </a:rPr>
              <a:t>Hurtigere leverancer af filudtræk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dirty="0"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latin typeface="Calibri" panose="020F0502020204030204" pitchFamily="34" charset="0"/>
              </a:rPr>
              <a:t>Mindre driftsomkostninger</a:t>
            </a:r>
            <a:endParaRPr lang="da-DK" dirty="0">
              <a:effectLst/>
              <a:latin typeface="Calibri" panose="020F0502020204030204" pitchFamily="34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da-DK" sz="1400" dirty="0">
              <a:effectLst/>
              <a:latin typeface="Calibri" panose="020F0502020204030204" pitchFamily="34" charset="0"/>
            </a:endParaRPr>
          </a:p>
          <a:p>
            <a:pPr lvl="1"/>
            <a:endParaRPr lang="da-DK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735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793A3-5D1A-D4F7-EB23-57C54C03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Moderne Filudtræk - Opsummering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307AC-3B4E-4CDB-61FD-368D7159A4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da-DK" dirty="0"/>
              <a:t>Abonnementer på filudtræk udgår</a:t>
            </a:r>
          </a:p>
          <a:p>
            <a:endParaRPr lang="da-DK" dirty="0"/>
          </a:p>
          <a:p>
            <a:r>
              <a:rPr lang="da-DK" dirty="0"/>
              <a:t>Der kommer til at eksistere følgende filudtræk:</a:t>
            </a:r>
          </a:p>
          <a:p>
            <a:pPr lvl="1"/>
            <a:r>
              <a:rPr lang="da-DK" dirty="0"/>
              <a:t>Prægenererede filudtræk</a:t>
            </a:r>
          </a:p>
          <a:p>
            <a:pPr lvl="1"/>
            <a:r>
              <a:rPr lang="da-DK" dirty="0"/>
              <a:t>Prædefinerede total- og deltaudtræk</a:t>
            </a:r>
          </a:p>
          <a:p>
            <a:pPr lvl="1"/>
            <a:r>
              <a:rPr lang="da-DK" dirty="0"/>
              <a:t>Brugerdefinerede udtræk af data som filer</a:t>
            </a:r>
          </a:p>
          <a:p>
            <a:pPr lvl="1"/>
            <a:endParaRPr lang="da-DK" dirty="0"/>
          </a:p>
          <a:p>
            <a:r>
              <a:rPr lang="da-DK" dirty="0"/>
              <a:t>Præsentationen omhandler primært filudtræk med tabulære data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9896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tcompany">
      <a:dk1>
        <a:srgbClr val="0F2047"/>
      </a:dk1>
      <a:lt1>
        <a:srgbClr val="FFFFFF"/>
      </a:lt1>
      <a:dk2>
        <a:srgbClr val="0E2046"/>
      </a:dk2>
      <a:lt2>
        <a:srgbClr val="FFFFFF"/>
      </a:lt2>
      <a:accent1>
        <a:srgbClr val="0E2046"/>
      </a:accent1>
      <a:accent2>
        <a:srgbClr val="50B8C1"/>
      </a:accent2>
      <a:accent3>
        <a:srgbClr val="5CBDAA"/>
      </a:accent3>
      <a:accent4>
        <a:srgbClr val="E36053"/>
      </a:accent4>
      <a:accent5>
        <a:srgbClr val="DE9C2B"/>
      </a:accent5>
      <a:accent6>
        <a:srgbClr val="385B73"/>
      </a:accent6>
      <a:hlink>
        <a:srgbClr val="E25F53"/>
      </a:hlink>
      <a:folHlink>
        <a:srgbClr val="EC938B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tcompany Powerpoint Template" id="{4CFC66B0-5736-4489-BF36-B530A32A208D}" vid="{50734CBC-CEE6-4DF0-B7AA-1333908070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CMCognitiveType xmlns="http://schemas.microsoft.com/sharepoint/v3" xsi:nil="true"/>
    <DocumentStatus xmlns="http://schemas.microsoft.com/sharepoint/v3">01 - Planned</DocumentStatus>
    <CustomerName xmlns="3CE234CF-FC59-4D6F-8035-467961803C79" xsi:nil="true"/>
    <ProjectName xmlns="3CE234CF-FC59-4D6F-8035-467961803C79">Datafordeleren (DAF)</ProjectName>
    <DocumentVersion xmlns="http://schemas.microsoft.com/sharepoint/v3">1.0</DocumentVersion>
    <CCMMetadataExtractionStatus xmlns="http://schemas.microsoft.com/sharepoint/v3">CCMPageCount:Idle;CCMCommentCount:Idle</CCMMetadataExtractionStatus>
    <CCMSystemID xmlns="http://schemas.microsoft.com/sharepoint/v3">a83c9e44-5554-4fe4-9554-0ea6ec621664</CCMSystemID>
    <WasSigned xmlns="http://schemas.microsoft.com/sharepoint/v3">false</WasSigned>
    <WasEncrypted xmlns="http://schemas.microsoft.com/sharepoint/v3">false</WasEncrypted>
    <LocalAttachment xmlns="http://schemas.microsoft.com/sharepoint/v3">false</LocalAttachment>
    <CCMTemplateID xmlns="http://schemas.microsoft.com/sharepoint/v3">0</CCMTemplateID>
    <CaseRecordNumber xmlns="http://schemas.microsoft.com/sharepoint/v3">0</CaseRecordNumber>
    <CaseID xmlns="http://schemas.microsoft.com/sharepoint/v3">SDFEDDP</CaseID>
    <RegistrationDate xmlns="http://schemas.microsoft.com/sharepoint/v3" xsi:nil="true"/>
    <CCMPreviewAnnotationsTasks xmlns="http://schemas.microsoft.com/sharepoint/v3">0</CCMPreviewAnnotationsTasks>
    <Related xmlns="http://schemas.microsoft.com/sharepoint/v3">false</Related>
    <CCMVisualId xmlns="http://schemas.microsoft.com/sharepoint/v3">SDFEDDP</CCMVisualId>
    <Finalized xmlns="http://schemas.microsoft.com/sharepoint/v3">false</Finalized>
    <CCMPageCount xmlns="http://schemas.microsoft.com/sharepoint/v3">29</CCMPageCount>
    <DocID xmlns="http://schemas.microsoft.com/sharepoint/v3">7564542</DocID>
    <MailHasAttachments xmlns="http://schemas.microsoft.com/sharepoint/v3">false</MailHasAttachments>
    <CCMCommentCount xmlns="http://schemas.microsoft.com/sharepoint/v3">0</CCMCommentCount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tOrganized Document Library Content Type" ma:contentTypeID="0x010100AC085CFC53BC46CEA2EADE194AD9D482008768C306D9A65E4B8497B225D8629DA7" ma:contentTypeVersion="2" ma:contentTypeDescription="GetOrganized Document Library Content Type Description" ma:contentTypeScope="" ma:versionID="82ffe9a8ee0f35c67361cd9343705c3f">
  <xsd:schema xmlns:xsd="http://www.w3.org/2001/XMLSchema" xmlns:xs="http://www.w3.org/2001/XMLSchema" xmlns:p="http://schemas.microsoft.com/office/2006/metadata/properties" xmlns:ns1="http://schemas.microsoft.com/sharepoint/v3" xmlns:ns2="3CE234CF-FC59-4D6F-8035-467961803C79" xmlns:ns3="bf37f16c-366f-4528-851a-347c51cacf4a" targetNamespace="http://schemas.microsoft.com/office/2006/metadata/properties" ma:root="true" ma:fieldsID="c294cd311ebb02e82428e49fbfeb2811" ns1:_="" ns2:_="" ns3:_="">
    <xsd:import namespace="http://schemas.microsoft.com/sharepoint/v3"/>
    <xsd:import namespace="3CE234CF-FC59-4D6F-8035-467961803C79"/>
    <xsd:import namespace="bf37f16c-366f-4528-851a-347c51cacf4a"/>
    <xsd:element name="properties">
      <xsd:complexType>
        <xsd:sequence>
          <xsd:element name="documentManagement">
            <xsd:complexType>
              <xsd:all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LocalAttachment" minOccurs="0"/>
                <xsd:element ref="ns1:RegistrationDate" minOccurs="0"/>
                <xsd:element ref="ns1:CaseRecordNumber" minOccurs="0"/>
                <xsd:element ref="ns1:CCMTemplateName" minOccurs="0"/>
                <xsd:element ref="ns1:CCMTemplateVersion" minOccurs="0"/>
                <xsd:element ref="ns1:CCMTemplateID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1:CCMConversation" minOccurs="0"/>
                <xsd:element ref="ns1:CCMVisualId" minOccurs="0"/>
                <xsd:element ref="ns1:CCMOriginalDocID" minOccurs="0"/>
                <xsd:element ref="ns1:CCMMetadataExtractionStatus" minOccurs="0"/>
                <xsd:element ref="ns1:CCMCommentCount" minOccurs="0"/>
                <xsd:element ref="ns1:CCMPageCount" minOccurs="0"/>
                <xsd:element ref="ns1:CCMPreviewAnnotationsTasks" minOccurs="0"/>
                <xsd:element ref="ns1:CCMCognitiveType" minOccurs="0"/>
                <xsd:element ref="ns2:CustomerName" minOccurs="0"/>
                <xsd:element ref="ns2:ProjectName" minOccurs="0"/>
                <xsd:element ref="ns1:DocumentVersion" minOccurs="0"/>
                <xsd:element ref="ns1:DocumentStatu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8" nillable="true" ma:displayName="Case ID" ma:default="Assigning" ma:internalName="CaseID" ma:readOnly="true">
      <xsd:simpleType>
        <xsd:restriction base="dms:Text"/>
      </xsd:simpleType>
    </xsd:element>
    <xsd:element name="DocID" ma:index="9" nillable="true" ma:displayName="Document ID" ma:default="Assigning" ma:internalName="DocID" ma:readOnly="true">
      <xsd:simpleType>
        <xsd:restriction base="dms:Text"/>
      </xsd:simpleType>
    </xsd:element>
    <xsd:element name="Finalized" ma:index="10" nillable="true" ma:displayName="Finalized" ma:default="False" ma:internalName="Finalized" ma:readOnly="true">
      <xsd:simpleType>
        <xsd:restriction base="dms:Boolean"/>
      </xsd:simpleType>
    </xsd:element>
    <xsd:element name="Related" ma:index="11" nillable="true" ma:displayName="Related" ma:default="False" ma:internalName="Related" ma:readOnly="true">
      <xsd:simpleType>
        <xsd:restriction base="dms:Boolean"/>
      </xsd:simpleType>
    </xsd:element>
    <xsd:element name="LocalAttachment" ma:index="12" nillable="true" ma:displayName="Local Attachment" ma:default="False" ma:internalName="LocalAttachment" ma:readOnly="true">
      <xsd:simpleType>
        <xsd:restriction base="dms:Boolean"/>
      </xsd:simpleType>
    </xsd:element>
    <xsd:element name="RegistrationDate" ma:index="13" nillable="true" ma:displayName="Registration date" ma:format="DateTime" ma:internalName="RegistrationDate" ma:readOnly="true">
      <xsd:simpleType>
        <xsd:restriction base="dms:DateTime"/>
      </xsd:simpleType>
    </xsd:element>
    <xsd:element name="CaseRecordNumber" ma:index="14" nillable="true" ma:displayName="Record ID" ma:decimals="0" ma:default="0" ma:internalName="CaseRecordNumber" ma:readOnly="true">
      <xsd:simpleType>
        <xsd:restriction base="dms:Number"/>
      </xsd:simpleType>
    </xsd:element>
    <xsd:element name="CCMTemplateName" ma:index="15" nillable="true" ma:displayName="Template name" ma:internalName="CCMTemplateName" ma:readOnly="true">
      <xsd:simpleType>
        <xsd:restriction base="dms:Text"/>
      </xsd:simpleType>
    </xsd:element>
    <xsd:element name="CCMTemplateVersion" ma:index="16" nillable="true" ma:displayName="Template version" ma:internalName="CCMTemplateVersion" ma:readOnly="true">
      <xsd:simpleType>
        <xsd:restriction base="dms:Text"/>
      </xsd:simpleType>
    </xsd:element>
    <xsd:element name="CCMTemplateID" ma:index="17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SystemID" ma:index="18" nillable="true" ma:displayName="CCMSystemID" ma:hidden="true" ma:internalName="CCMSystemID" ma:readOnly="true">
      <xsd:simpleType>
        <xsd:restriction base="dms:Text"/>
      </xsd:simpleType>
    </xsd:element>
    <xsd:element name="WasEncrypted" ma:index="19" nillable="true" ma:displayName="Encrypted" ma:default="False" ma:internalName="WasEncrypted" ma:readOnly="true">
      <xsd:simpleType>
        <xsd:restriction base="dms:Boolean"/>
      </xsd:simpleType>
    </xsd:element>
    <xsd:element name="WasSigned" ma:index="20" nillable="true" ma:displayName="Signed" ma:default="False" ma:internalName="WasSigned" ma:readOnly="true">
      <xsd:simpleType>
        <xsd:restriction base="dms:Boolean"/>
      </xsd:simpleType>
    </xsd:element>
    <xsd:element name="MailHasAttachments" ma:index="21" nillable="true" ma:displayName="E-mail has attachments" ma:default="False" ma:internalName="MailHasAttachments" ma:readOnly="true">
      <xsd:simpleType>
        <xsd:restriction base="dms:Boolean"/>
      </xsd:simpleType>
    </xsd:element>
    <xsd:element name="CCMConversation" ma:index="22" nillable="true" ma:displayName="Conversation" ma:internalName="CCMConversation" ma:readOnly="true">
      <xsd:simpleType>
        <xsd:restriction base="dms:Text"/>
      </xsd:simpleType>
    </xsd:element>
    <xsd:element name="CCMVisualId" ma:index="23" nillable="true" ma:displayName="Case ID" ma:default="Assigning" ma:internalName="CCMVisualId" ma:readOnly="true">
      <xsd:simpleType>
        <xsd:restriction base="dms:Text"/>
      </xsd:simpleType>
    </xsd:element>
    <xsd:element name="CCMOriginalDocID" ma:index="25" nillable="true" ma:displayName="Originalt Dok ID" ma:description="" ma:internalName="CCMOriginalDocID" ma:readOnly="true">
      <xsd:simpleType>
        <xsd:restriction base="dms:Text"/>
      </xsd:simpleType>
    </xsd:element>
    <xsd:element name="CCMMetadataExtractionStatus" ma:index="27" nillable="true" ma:displayName="CCMMetadataExtractionStatus" ma:default="CCMPageCount:InProgress;CCMCommentCount:InProgress" ma:description="" ma:hidden="true" ma:internalName="CCMMetadataExtractionStatus" ma:readOnly="false">
      <xsd:simpleType>
        <xsd:restriction base="dms:Text"/>
      </xsd:simpleType>
    </xsd:element>
    <xsd:element name="CCMCommentCount" ma:index="28" nillable="true" ma:displayName="Comments" ma:decimals="0" ma:description="" ma:internalName="CCMCommentCount" ma:readOnly="true">
      <xsd:simpleType>
        <xsd:restriction base="dms:Number"/>
      </xsd:simpleType>
    </xsd:element>
    <xsd:element name="CCMPageCount" ma:index="29" nillable="true" ma:displayName="Pages" ma:decimals="0" ma:description="" ma:internalName="CCMPageCount" ma:readOnly="true">
      <xsd:simpleType>
        <xsd:restriction base="dms:Number"/>
      </xsd:simpleType>
    </xsd:element>
    <xsd:element name="CCMPreviewAnnotationsTasks" ma:index="30" nillable="true" ma:displayName="Tasks" ma:decimals="0" ma:description="" ma:internalName="CCMPreviewAnnotationsTasks" ma:readOnly="true">
      <xsd:simpleType>
        <xsd:restriction base="dms:Number"/>
      </xsd:simpleType>
    </xsd:element>
    <xsd:element name="CCMCognitiveType" ma:index="31" nillable="true" ma:displayName="CognitiveType" ma:decimals="0" ma:hidden="true" ma:internalName="CCMCognitiveType" ma:readOnly="false">
      <xsd:simpleType>
        <xsd:restriction base="dms:Number"/>
      </xsd:simpleType>
    </xsd:element>
    <xsd:element name="DocumentVersion" ma:index="34" nillable="true" ma:displayName="Document version" ma:default="1.0" ma:internalName="DocumentVersion" ma:readOnly="false">
      <xsd:simpleType>
        <xsd:restriction base="dms:Text"/>
      </xsd:simpleType>
    </xsd:element>
    <xsd:element name="DocumentStatus" ma:index="35" nillable="true" ma:displayName="Document status" ma:default="01 - Planned" ma:internalName="DocumentStatus" ma:readOnly="false">
      <xsd:simpleType>
        <xsd:restriction base="dms:Choice">
          <xsd:enumeration value="01 - Planned"/>
          <xsd:enumeration value="02 - Under development"/>
          <xsd:enumeration value="03 - Completed"/>
          <xsd:enumeration value="04 - Reviewed"/>
          <xsd:enumeration value="05 - Approved"/>
          <xsd:enumeration value="80 - Cancell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E234CF-FC59-4D6F-8035-467961803C79" elementFormDefault="qualified">
    <xsd:import namespace="http://schemas.microsoft.com/office/2006/documentManagement/types"/>
    <xsd:import namespace="http://schemas.microsoft.com/office/infopath/2007/PartnerControls"/>
    <xsd:element name="CustomerName" ma:index="32" nillable="true" ma:displayName="Customer" ma:hidden="true" ma:internalName="CustomerName" ma:readOnly="false">
      <xsd:simpleType>
        <xsd:restriction base="dms:Text"/>
      </xsd:simpleType>
    </xsd:element>
    <xsd:element name="ProjectName" ma:index="33" nillable="true" ma:displayName="Solution" ma:default="Datafordeleren (DAF)" ma:internalName="ProjectName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7f16c-366f-4528-851a-347c51cacf4a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110471-AE18-4997-8E2A-384A0EC8EC3B}"/>
</file>

<file path=customXml/itemProps2.xml><?xml version="1.0" encoding="utf-8"?>
<ds:datastoreItem xmlns:ds="http://schemas.openxmlformats.org/officeDocument/2006/customXml" ds:itemID="{A1F3C59F-8AEE-4B39-9C65-19E643FBE17F}"/>
</file>

<file path=customXml/itemProps3.xml><?xml version="1.0" encoding="utf-8"?>
<ds:datastoreItem xmlns:ds="http://schemas.openxmlformats.org/officeDocument/2006/customXml" ds:itemID="{524F3E30-49C8-4ECE-B412-599DD6EEB9DF}"/>
</file>

<file path=docProps/app.xml><?xml version="1.0" encoding="utf-8"?>
<Properties xmlns="http://schemas.openxmlformats.org/officeDocument/2006/extended-properties" xmlns:vt="http://schemas.openxmlformats.org/officeDocument/2006/docPropsVTypes">
  <Template>Netcompany Powerpoint Template</Template>
  <TotalTime>2800</TotalTime>
  <Words>872</Words>
  <Application>Microsoft Office PowerPoint</Application>
  <PresentationFormat>On-screen Show (16:9)</PresentationFormat>
  <Paragraphs>168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Symbol</vt:lpstr>
      <vt:lpstr>System Font Regular</vt:lpstr>
      <vt:lpstr>Office Theme</vt:lpstr>
      <vt:lpstr>Moderne Filudtræk</vt:lpstr>
      <vt:lpstr>Agenda</vt:lpstr>
      <vt:lpstr>Arbejdsgruppe: Moderne Tjenester forløb</vt:lpstr>
      <vt:lpstr>Arbejdsgruppe: Moderne Tjenester forløb</vt:lpstr>
      <vt:lpstr>Formål og Baggrund</vt:lpstr>
      <vt:lpstr>Formål med workshoppen</vt:lpstr>
      <vt:lpstr>Moderne Filudtræk - Baggrund for oplæg</vt:lpstr>
      <vt:lpstr>Moderne Filudtræk – Mål for visionen</vt:lpstr>
      <vt:lpstr>Moderne Filudtræk - Opsummering</vt:lpstr>
      <vt:lpstr>Moderne Filudtræk – Prægenererede filudtræk</vt:lpstr>
      <vt:lpstr>Moderne Filudtræk – Prædefinerede filudtræk</vt:lpstr>
      <vt:lpstr>Eksempel på genereringsfrekvens og opbevaring af filudtræk</vt:lpstr>
      <vt:lpstr>Moderne Filudtræk - anvendelsesmønstre</vt:lpstr>
      <vt:lpstr>Pause</vt:lpstr>
      <vt:lpstr>Brugerdefinerede udtræk af data som filer</vt:lpstr>
      <vt:lpstr>Spørgsmål indtil videre?</vt:lpstr>
      <vt:lpstr>Ændrede anvendelsesmønstre</vt:lpstr>
      <vt:lpstr>Ændrede anvendelsesmønstre</vt:lpstr>
      <vt:lpstr>Ændrede anvendelsesmønstre – Snak sammen i grupper (10-15 minutter)</vt:lpstr>
      <vt:lpstr>Moderne Filudtræk og Fleksibel Opslagslogik</vt:lpstr>
      <vt:lpstr>Moderne Filudtræk og Fleksibel Opslagslogik</vt:lpstr>
      <vt:lpstr>Moderne Filudtræk og Fleksibel Opslagslogik</vt:lpstr>
      <vt:lpstr>Moderne Filudtræk og Fleksibel Opslagslogik - Opsummering</vt:lpstr>
      <vt:lpstr>Frokost  indtil 12:45</vt:lpstr>
      <vt:lpstr>Fremtidig anvendelse af Filudtræk</vt:lpstr>
      <vt:lpstr>Fremtidig anvendelse af filudtræk</vt:lpstr>
      <vt:lpstr>Fremtidig anvendelse af filudtræk - Snak sammen i grupper (10-15 minutter)</vt:lpstr>
      <vt:lpstr>Fremtidig anvendelse af filudtræk - Opsummering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Moderne rest-tjenester og odata</dc:title>
  <dc:subject/>
  <dc:creator>August Clement Leve</dc:creator>
  <cp:keywords/>
  <dc:description/>
  <cp:lastModifiedBy>August Clement Leve</cp:lastModifiedBy>
  <cp:revision>17</cp:revision>
  <dcterms:created xsi:type="dcterms:W3CDTF">2023-08-30T11:36:59Z</dcterms:created>
  <dcterms:modified xsi:type="dcterms:W3CDTF">2023-10-12T13:00:55Z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er">
    <vt:lpwstr>Netcompany</vt:lpwstr>
  </property>
  <property fmtid="{D5CDD505-2E9C-101B-9397-08002B2CF9AE}" pid="3" name="ContentTypeId">
    <vt:lpwstr>0x010100AC085CFC53BC46CEA2EADE194AD9D482008768C306D9A65E4B8497B225D8629DA7</vt:lpwstr>
  </property>
  <property fmtid="{D5CDD505-2E9C-101B-9397-08002B2CF9AE}" pid="4" name="CCMSystemID">
    <vt:lpwstr>a83c9e44-5554-4fe4-9554-0ea6ec621664</vt:lpwstr>
  </property>
  <property fmtid="{D5CDD505-2E9C-101B-9397-08002B2CF9AE}" pid="5" name="_dlc_DocIdItemGuid">
    <vt:lpwstr>cfcecc48-ce1b-431c-a677-b3248011004e</vt:lpwstr>
  </property>
  <property fmtid="{D5CDD505-2E9C-101B-9397-08002B2CF9AE}" pid="6" name="CCMIsSharedOnOneDrive">
    <vt:bool>false</vt:bool>
  </property>
  <property fmtid="{D5CDD505-2E9C-101B-9397-08002B2CF9AE}" pid="7" name="xd_Signature">
    <vt:bool>false</vt:bool>
  </property>
  <property fmtid="{D5CDD505-2E9C-101B-9397-08002B2CF9AE}" pid="8" name="CCMOneDriveID">
    <vt:lpwstr/>
  </property>
  <property fmtid="{D5CDD505-2E9C-101B-9397-08002B2CF9AE}" pid="9" name="CCMOneDriveOwnerID">
    <vt:lpwstr/>
  </property>
  <property fmtid="{D5CDD505-2E9C-101B-9397-08002B2CF9AE}" pid="10" name="CCMOneDriveItemID">
    <vt:lpwstr/>
  </property>
  <property fmtid="{D5CDD505-2E9C-101B-9397-08002B2CF9AE}" pid="11" name="CCMSystem">
    <vt:lpwstr> </vt:lpwstr>
  </property>
</Properties>
</file>